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60" r:id="rId4"/>
    <p:sldId id="265" r:id="rId5"/>
    <p:sldId id="266" r:id="rId6"/>
    <p:sldId id="279" r:id="rId7"/>
    <p:sldId id="264" r:id="rId8"/>
    <p:sldId id="282" r:id="rId9"/>
    <p:sldId id="281" r:id="rId10"/>
    <p:sldId id="280" r:id="rId11"/>
    <p:sldId id="283" r:id="rId12"/>
    <p:sldId id="290" r:id="rId13"/>
    <p:sldId id="267" r:id="rId14"/>
    <p:sldId id="275" r:id="rId15"/>
    <p:sldId id="284" r:id="rId16"/>
    <p:sldId id="291" r:id="rId17"/>
    <p:sldId id="289" r:id="rId18"/>
    <p:sldId id="269" r:id="rId19"/>
    <p:sldId id="292" r:id="rId20"/>
    <p:sldId id="277" r:id="rId21"/>
    <p:sldId id="293" r:id="rId22"/>
    <p:sldId id="285" r:id="rId23"/>
    <p:sldId id="294" r:id="rId24"/>
    <p:sldId id="295" r:id="rId25"/>
    <p:sldId id="296" r:id="rId26"/>
    <p:sldId id="297" r:id="rId27"/>
    <p:sldId id="286" r:id="rId28"/>
    <p:sldId id="271" r:id="rId29"/>
    <p:sldId id="276" r:id="rId30"/>
    <p:sldId id="287" r:id="rId31"/>
    <p:sldId id="288" r:id="rId32"/>
    <p:sldId id="298" r:id="rId33"/>
    <p:sldId id="299" r:id="rId34"/>
    <p:sldId id="272" r:id="rId35"/>
    <p:sldId id="270" r:id="rId36"/>
    <p:sldId id="278" r:id="rId37"/>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5953"/>
    <a:srgbClr val="0D5661"/>
    <a:srgbClr val="FCE4AE"/>
    <a:srgbClr val="FCE0A2"/>
    <a:srgbClr val="FBDF9F"/>
    <a:srgbClr val="FBDD9B"/>
    <a:srgbClr val="656765"/>
    <a:srgbClr val="434343"/>
    <a:srgbClr val="FCEBC4"/>
    <a:srgbClr val="FAD6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103" autoAdjust="0"/>
  </p:normalViewPr>
  <p:slideViewPr>
    <p:cSldViewPr snapToGrid="0" showGuides="1">
      <p:cViewPr varScale="1">
        <p:scale>
          <a:sx n="59" d="100"/>
          <a:sy n="59" d="100"/>
        </p:scale>
        <p:origin x="1589" y="67"/>
      </p:cViewPr>
      <p:guideLst>
        <p:guide orient="horz" pos="2160"/>
        <p:guide pos="3840"/>
      </p:guideLst>
    </p:cSldViewPr>
  </p:slideViewPr>
  <p:notesTextViewPr>
    <p:cViewPr>
      <p:scale>
        <a:sx n="1" d="1"/>
        <a:sy n="1" d="1"/>
      </p:scale>
      <p:origin x="0" y="0"/>
    </p:cViewPr>
  </p:notesTextViewPr>
  <p:notesViewPr>
    <p:cSldViewPr snapToGrid="0" showGuides="1">
      <p:cViewPr varScale="1">
        <p:scale>
          <a:sx n="52" d="100"/>
          <a:sy n="52" d="100"/>
        </p:scale>
        <p:origin x="2674" y="3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A3006-6A1D-4EAB-BC3E-0D24B7F19980}" type="datetimeFigureOut">
              <a:rPr lang="zh-TW" altLang="en-US" smtClean="0"/>
              <a:t>2022/10/19</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A410FF-1D4D-4746-AECD-A9D29BDC8DDF}" type="slidenum">
              <a:rPr lang="zh-TW" altLang="en-US" smtClean="0"/>
              <a:t>‹#›</a:t>
            </a:fld>
            <a:endParaRPr lang="zh-TW" altLang="en-US"/>
          </a:p>
        </p:txBody>
      </p:sp>
    </p:spTree>
    <p:extLst>
      <p:ext uri="{BB962C8B-B14F-4D97-AF65-F5344CB8AC3E}">
        <p14:creationId xmlns:p14="http://schemas.microsoft.com/office/powerpoint/2010/main" val="2887282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en.wikipedia.org/wiki/Expected_shortfall" TargetMode="External"/><Relationship Id="rId3" Type="http://schemas.openxmlformats.org/officeDocument/2006/relationships/hyperlink" Target="https://en.wikipedia.org/wiki/Financial_risk" TargetMode="External"/><Relationship Id="rId7" Type="http://schemas.openxmlformats.org/officeDocument/2006/relationships/hyperlink" Target="https://en.wikipedia.org/wiki/Value_at_risk"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en.wikipedia.org/wiki/Systemic_risk" TargetMode="External"/><Relationship Id="rId5" Type="http://schemas.openxmlformats.org/officeDocument/2006/relationships/hyperlink" Target="https://en.wikipedia.org/wiki/Hyun-Song_Shin" TargetMode="External"/><Relationship Id="rId4" Type="http://schemas.openxmlformats.org/officeDocument/2006/relationships/hyperlink" Target="https://en.wikipedia.org/wiki/Jon_Danielsson" TargetMode="External"/><Relationship Id="rId9" Type="http://schemas.openxmlformats.org/officeDocument/2006/relationships/hyperlink" Target="https://en.wikipedia.org/wiki/Endogenous_risk#cite_note-1" TargetMode="External"/></Relationships>
</file>

<file path=ppt/notesSlides/_rels/notesSlide12.xml.rels><?xml version="1.0" encoding="UTF-8" standalone="yes"?>
<Relationships xmlns="http://schemas.openxmlformats.org/package/2006/relationships"><Relationship Id="rId8" Type="http://schemas.openxmlformats.org/officeDocument/2006/relationships/hyperlink" Target="https://en.wikipedia.org/wiki/Expected_shortfall" TargetMode="External"/><Relationship Id="rId3" Type="http://schemas.openxmlformats.org/officeDocument/2006/relationships/hyperlink" Target="https://en.wikipedia.org/wiki/Financial_risk" TargetMode="External"/><Relationship Id="rId7" Type="http://schemas.openxmlformats.org/officeDocument/2006/relationships/hyperlink" Target="https://en.wikipedia.org/wiki/Value_at_risk"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en.wikipedia.org/wiki/Systemic_risk" TargetMode="External"/><Relationship Id="rId5" Type="http://schemas.openxmlformats.org/officeDocument/2006/relationships/hyperlink" Target="https://en.wikipedia.org/wiki/Hyun-Song_Shin" TargetMode="External"/><Relationship Id="rId4" Type="http://schemas.openxmlformats.org/officeDocument/2006/relationships/hyperlink" Target="https://en.wikipedia.org/wiki/Jon_Danielsson" TargetMode="External"/><Relationship Id="rId9" Type="http://schemas.openxmlformats.org/officeDocument/2006/relationships/hyperlink" Target="https://en.wikipedia.org/wiki/Endogenous_risk#cite_note-1" TargetMode="External"/></Relationships>
</file>

<file path=ppt/notesSlides/_rels/notesSlide13.xml.rels><?xml version="1.0" encoding="UTF-8" standalone="yes"?>
<Relationships xmlns="http://schemas.openxmlformats.org/package/2006/relationships"><Relationship Id="rId8" Type="http://schemas.openxmlformats.org/officeDocument/2006/relationships/hyperlink" Target="https://zh.m.wikipedia.org/zh-tw/%E5%8F%A4%E5%BE%B7%E5%93%88%E7%89%B9%E5%AE%9A%E5%BE%8B#cite_note-3" TargetMode="External"/><Relationship Id="rId3" Type="http://schemas.openxmlformats.org/officeDocument/2006/relationships/hyperlink" Target="https://zh.m.wikipedia.org/wiki/%E6%9F%A5%E5%B0%94%E6%96%AF%C2%B7%E5%8F%A4%E5%BE%B7%E5%93%88%E7%89%B9" TargetMode="External"/><Relationship Id="rId7" Type="http://schemas.openxmlformats.org/officeDocument/2006/relationships/hyperlink" Target="https://zh.m.wikipedia.org/wiki/%E6%94%BF%E7%AD%96"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zh.m.wikipedia.org/zh-tw/%E5%8F%A4%E5%BE%B7%E5%93%88%E7%89%B9%E5%AE%9A%E5%BE%8B#cite_note-2" TargetMode="External"/><Relationship Id="rId11" Type="http://schemas.openxmlformats.org/officeDocument/2006/relationships/hyperlink" Target="https://zh.m.wikipedia.org/w/index.php?title=%E7%9B%A7%E5%8D%A1%E6%96%AF%E6%89%B9%E5%88%A4&amp;action=edit&amp;redlink=1" TargetMode="External"/><Relationship Id="rId5" Type="http://schemas.openxmlformats.org/officeDocument/2006/relationships/hyperlink" Target="https://zh.m.wikipedia.org/zh-tw/%E5%8F%A4%E5%BE%B7%E5%93%88%E7%89%B9%E5%AE%9A%E5%BE%8B#cite_note-1" TargetMode="External"/><Relationship Id="rId10" Type="http://schemas.openxmlformats.org/officeDocument/2006/relationships/hyperlink" Target="https://zh.m.wikipedia.org/wiki/%E5%9D%8E%E8%B2%9D%E7%88%BE%E5%AE%9A%E5%BE%8B" TargetMode="External"/><Relationship Id="rId4" Type="http://schemas.openxmlformats.org/officeDocument/2006/relationships/hyperlink" Target="https://zh.m.wikipedia.org/w/index.php?title=%E7%91%AA%E9%BA%97%E8%93%AE%C2%B7%E6%96%AF%E7%89%B9%E6%8B%89%E9%A8%B0&amp;action=edit&amp;redlink=1" TargetMode="External"/><Relationship Id="rId9" Type="http://schemas.openxmlformats.org/officeDocument/2006/relationships/hyperlink" Target="https://zh.m.wikipedia.org/zh-tw/%E5%8F%A4%E5%BE%B7%E5%93%88%E7%89%B9%E5%AE%9A%E5%BE%8B#cite_note-:0-6"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zh.wikipedia.org/wiki/%E4%BA%BA%E5%B7%A5%E6%99%BA%E8%83%BD"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zh.wikipedia.org/w/index.php?title=%E6%95%88%E8%83%BD%E6%8C%87%E6%A8%99&amp;action=edit&amp;redlink=1" TargetMode="External"/><Relationship Id="rId4" Type="http://schemas.openxmlformats.org/officeDocument/2006/relationships/hyperlink" Target="https://zh.wikipedia.org/wiki/%E5%85%88%E9%AA%8C"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1</a:t>
            </a:fld>
            <a:endParaRPr lang="zh-TW" altLang="en-US"/>
          </a:p>
        </p:txBody>
      </p:sp>
    </p:spTree>
    <p:extLst>
      <p:ext uri="{BB962C8B-B14F-4D97-AF65-F5344CB8AC3E}">
        <p14:creationId xmlns:p14="http://schemas.microsoft.com/office/powerpoint/2010/main" val="4065964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1" smtClean="0"/>
              <a:t>Macroprudential, </a:t>
            </a:r>
            <a:r>
              <a:rPr lang="zh-TW" altLang="en-US" b="1" smtClean="0"/>
              <a:t>宏觀審慎</a:t>
            </a:r>
            <a:endParaRPr lang="zh-TW" altLang="en-US" smtClean="0"/>
          </a:p>
          <a:p>
            <a:r>
              <a:rPr lang="zh-TW" altLang="en-US" smtClean="0"/>
              <a:t>維護金融系統穩定，防止金融系統對經濟體系的負外部溢出而採取自上而下的監管模式</a:t>
            </a:r>
          </a:p>
          <a:p>
            <a:r>
              <a:rPr lang="zh-TW" altLang="en-US" smtClean="0"/>
              <a:t>包括三方面：</a:t>
            </a:r>
          </a:p>
          <a:p>
            <a:r>
              <a:rPr lang="en-US" altLang="zh-TW" smtClean="0"/>
              <a:t>1. </a:t>
            </a:r>
            <a:r>
              <a:rPr lang="zh-TW" altLang="en-US" smtClean="0"/>
              <a:t>識別系統風險，意即發現、監測和計量系統風險及其潛在影響</a:t>
            </a:r>
          </a:p>
          <a:p>
            <a:r>
              <a:rPr lang="en-US" altLang="zh-TW" smtClean="0"/>
              <a:t>2. </a:t>
            </a:r>
            <a:r>
              <a:rPr lang="zh-TW" altLang="en-US" smtClean="0"/>
              <a:t>降低系統風險的發生概率，意即提高監管標準和採取針對性監管措施，預防系統性風險爆發</a:t>
            </a:r>
          </a:p>
          <a:p>
            <a:r>
              <a:rPr lang="en-US" altLang="zh-TW" smtClean="0"/>
              <a:t>3. </a:t>
            </a:r>
            <a:r>
              <a:rPr lang="zh-TW" altLang="en-US" smtClean="0"/>
              <a:t>緩解對金融體系和實體經濟的溢出效應，即在系統性風險爆發後限制破壞的程度與範圍，降低損失</a:t>
            </a:r>
          </a:p>
          <a:p>
            <a:r>
              <a:rPr lang="zh-TW" altLang="en-US" smtClean="0"/>
              <a:t>側重金融機構整體行為和金融機構之間的相互影響力，同時關注宏觀經濟的不穩定因素</a:t>
            </a:r>
          </a:p>
          <a:p>
            <a:endParaRPr lang="en-US" altLang="zh-TW" smtClean="0"/>
          </a:p>
          <a:p>
            <a:r>
              <a:rPr lang="en-US" altLang="zh-TW" smtClean="0"/>
              <a:t>Macro risk is created by the </a:t>
            </a:r>
            <a:r>
              <a:rPr lang="en-US" altLang="zh-TW" b="1" smtClean="0">
                <a:effectLst/>
              </a:rPr>
              <a:t>strategic interactions of many players </a:t>
            </a:r>
            <a:r>
              <a:rPr lang="en-US" altLang="zh-TW" smtClean="0"/>
              <a:t>and </a:t>
            </a:r>
            <a:r>
              <a:rPr lang="en-US" altLang="zh-TW" b="1" smtClean="0">
                <a:effectLst/>
              </a:rPr>
              <a:t>involves aggregate phenomena </a:t>
            </a:r>
            <a:r>
              <a:rPr lang="en-US" altLang="zh-TW" smtClean="0"/>
              <a:t>such as bank runs or fire sales (</a:t>
            </a:r>
            <a:r>
              <a:rPr lang="zh-TW" altLang="en-US" smtClean="0"/>
              <a:t>銀行擠兌、拋售</a:t>
            </a:r>
            <a:r>
              <a:rPr lang="en-US" altLang="zh-TW" smtClean="0"/>
              <a:t>)</a:t>
            </a:r>
            <a:r>
              <a:rPr lang="zh-TW" altLang="en-US" smtClean="0"/>
              <a:t> 宏觀風險是多方戰略互動形成的，涉及擠兌、拋售等綜合現象（銀行兌兌、拋售）</a:t>
            </a:r>
            <a:endParaRPr lang="en-US" altLang="zh-TW" smtClean="0"/>
          </a:p>
          <a:p>
            <a:endParaRPr lang="en-US" altLang="zh-TW" smtClean="0"/>
          </a:p>
          <a:p>
            <a:r>
              <a:rPr lang="en-US" altLang="zh-TW" b="1" smtClean="0"/>
              <a:t>Macro problem</a:t>
            </a:r>
            <a:r>
              <a:rPr lang="en-US" altLang="zh-TW" smtClean="0"/>
              <a:t> - Long term objectives </a:t>
            </a:r>
          </a:p>
          <a:p>
            <a:pPr lvl="1"/>
            <a:r>
              <a:rPr lang="en-US" altLang="zh-TW" smtClean="0"/>
              <a:t>Solvency of key institutions (</a:t>
            </a:r>
            <a:r>
              <a:rPr lang="zh-TW" altLang="en-US" smtClean="0"/>
              <a:t>關鍵機構的償債能力</a:t>
            </a:r>
            <a:r>
              <a:rPr lang="en-US" altLang="zh-TW" smtClean="0"/>
              <a:t>)</a:t>
            </a:r>
          </a:p>
          <a:p>
            <a:pPr lvl="1"/>
            <a:r>
              <a:rPr lang="en-US" altLang="zh-TW" smtClean="0"/>
              <a:t>Financial stability and tail risk (</a:t>
            </a:r>
            <a:r>
              <a:rPr lang="zh-TW" altLang="en-US" smtClean="0"/>
              <a:t>金融穩定性和尾部風險</a:t>
            </a:r>
            <a:r>
              <a:rPr lang="en-US" altLang="zh-TW" smtClean="0"/>
              <a:t>)</a:t>
            </a:r>
          </a:p>
          <a:p>
            <a:pPr lvl="1"/>
            <a:r>
              <a:rPr lang="en-US" altLang="zh-TW" smtClean="0"/>
              <a:t>Systemic risk (</a:t>
            </a:r>
            <a:r>
              <a:rPr lang="zh-TW" altLang="en-US" smtClean="0"/>
              <a:t>系統性風險</a:t>
            </a:r>
            <a:r>
              <a:rPr lang="en-US" altLang="zh-TW" smtClean="0"/>
              <a:t>)</a:t>
            </a:r>
          </a:p>
          <a:p>
            <a:pPr lvl="1"/>
            <a:endParaRPr lang="en-US" altLang="zh-TW" smtClean="0"/>
          </a:p>
          <a:p>
            <a:pPr lvl="1"/>
            <a:r>
              <a:rPr lang="zh-TW" altLang="en-US" smtClean="0"/>
              <a:t>主要是地方性的，便於個別當局的工作。此外，宏觀風險與罕見且嚴重的結果，而微觀專注於許多較小的類似事件震級。危機是罕見而獨特的，決策的結果幾年前和幾十年前製造的，通常是在所有病房跡像都表明穩定的時候，因此沒有看到承擔更多風險作為有問題的。這就是為什麼安全會導致過度風險正如 </a:t>
            </a:r>
            <a:r>
              <a:rPr lang="en-US" altLang="zh-TW" smtClean="0"/>
              <a:t>Ip (2015) </a:t>
            </a:r>
            <a:r>
              <a:rPr lang="zh-TW" altLang="en-US" smtClean="0"/>
              <a:t>所指出的那樣。金融當局面臨的挑戰在 </a:t>
            </a:r>
            <a:r>
              <a:rPr lang="en-US" altLang="zh-TW" smtClean="0"/>
              <a:t>Minsky (1986) </a:t>
            </a:r>
            <a:r>
              <a:rPr lang="zh-TW" altLang="en-US" smtClean="0"/>
              <a:t>的話說“穩定是破壞穩定”，經濟主體，當他們認為世界是安全，想冒更大的風險。丹尼爾森等人。 （</a:t>
            </a:r>
            <a:r>
              <a:rPr lang="en-US" altLang="zh-TW" smtClean="0"/>
              <a:t>2018</a:t>
            </a:r>
            <a:r>
              <a:rPr lang="zh-TW" altLang="en-US" smtClean="0"/>
              <a:t>）為這種機制提供經驗證據</a:t>
            </a:r>
            <a:endParaRPr lang="en-US" altLang="zh-TW" smtClean="0"/>
          </a:p>
          <a:p>
            <a:r>
              <a:rPr lang="en-US" altLang="zh-TW" smtClean="0"/>
              <a:t>Being safe can lead to excessive risk taking</a:t>
            </a:r>
          </a:p>
          <a:p>
            <a:r>
              <a:rPr lang="en-US" altLang="zh-TW" smtClean="0"/>
              <a:t>As noted by lp(2015).</a:t>
            </a:r>
          </a:p>
          <a:p>
            <a:r>
              <a:rPr lang="en-US" altLang="zh-TW" smtClean="0"/>
              <a:t>Minsky (1986) “Stability is destabilising”</a:t>
            </a:r>
          </a:p>
          <a:p>
            <a:r>
              <a:rPr lang="en-US" altLang="zh-TW" smtClean="0"/>
              <a:t>When economic agents </a:t>
            </a:r>
            <a:r>
              <a:rPr lang="en-US" altLang="zh-TW" b="1" smtClean="0"/>
              <a:t>perceive the world as safe, want to take more risk.</a:t>
            </a:r>
            <a:endParaRPr lang="en-US" altLang="zh-TW" smtClean="0"/>
          </a:p>
          <a:p>
            <a:r>
              <a:rPr lang="en-US" altLang="zh-TW" smtClean="0"/>
              <a:t>Denielsson et al. (2018) provide empirical evidence for thi</a:t>
            </a:r>
          </a:p>
          <a:p>
            <a:pPr lvl="1"/>
            <a:endParaRPr lang="en-US" altLang="zh-TW" smtClean="0"/>
          </a:p>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15</a:t>
            </a:fld>
            <a:endParaRPr lang="zh-TW" altLang="en-US"/>
          </a:p>
        </p:txBody>
      </p:sp>
    </p:spTree>
    <p:extLst>
      <p:ext uri="{BB962C8B-B14F-4D97-AF65-F5344CB8AC3E}">
        <p14:creationId xmlns:p14="http://schemas.microsoft.com/office/powerpoint/2010/main" val="3674452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mtClean="0"/>
              <a:t>Danielsson</a:t>
            </a:r>
            <a:r>
              <a:rPr lang="en-US" altLang="zh-TW" baseline="0" smtClean="0"/>
              <a:t> 2022, </a:t>
            </a:r>
            <a:r>
              <a:rPr lang="zh-TW" altLang="en-US" baseline="0" smtClean="0"/>
              <a:t>外生風險與內生風險的</a:t>
            </a:r>
            <a:r>
              <a:rPr lang="zh-TW" altLang="en-US" smtClean="0"/>
              <a:t>概念化風險測量</a:t>
            </a:r>
            <a:endParaRPr lang="en-US" altLang="zh-TW" smtClean="0"/>
          </a:p>
          <a:p>
            <a:endParaRPr lang="en-US" altLang="zh-TW" smtClean="0"/>
          </a:p>
          <a:p>
            <a:r>
              <a:rPr lang="zh-TW" altLang="en-US" sz="1200" b="0" i="0" kern="1200" smtClean="0">
                <a:solidFill>
                  <a:schemeClr val="tx1"/>
                </a:solidFill>
                <a:effectLst/>
                <a:latin typeface="+mn-lt"/>
                <a:ea typeface="+mn-ea"/>
                <a:cs typeface="+mn-cs"/>
              </a:rPr>
              <a:t>經濟主體是指</a:t>
            </a:r>
            <a:r>
              <a:rPr lang="zh-TW" altLang="en-US" sz="1200" b="1" i="0" kern="1200" smtClean="0">
                <a:solidFill>
                  <a:schemeClr val="tx1"/>
                </a:solidFill>
                <a:effectLst/>
                <a:latin typeface="+mn-lt"/>
                <a:ea typeface="+mn-ea"/>
                <a:cs typeface="+mn-cs"/>
              </a:rPr>
              <a:t>在市場經濟活動中能夠自主設計行為目標、自由選擇行為方式、獨立負責行為後果並獲得經濟利益的能動的經濟有機體</a:t>
            </a:r>
            <a:r>
              <a:rPr lang="zh-TW" altLang="en-US" sz="1200" b="0" i="0" kern="1200" smtClean="0">
                <a:solidFill>
                  <a:schemeClr val="tx1"/>
                </a:solidFill>
                <a:effectLst/>
                <a:latin typeface="+mn-lt"/>
                <a:ea typeface="+mn-ea"/>
                <a:cs typeface="+mn-cs"/>
              </a:rPr>
              <a:t>。</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r>
              <a:rPr lang="zh-TW" altLang="en-US" sz="1200" b="0" i="0" kern="1200" smtClean="0">
                <a:solidFill>
                  <a:schemeClr val="tx1"/>
                </a:solidFill>
                <a:effectLst/>
                <a:latin typeface="+mn-lt"/>
                <a:ea typeface="+mn-ea"/>
                <a:cs typeface="+mn-cs"/>
              </a:rPr>
              <a:t>內生風險是通過市場參與者的相互作用在金融市場內產生和加強的風險，而不是外生風險，外生風險是指來自金融體系外部的衝擊。市場參與者對外生衝擊（如新聞事件）做出反應，可能會通過其行為方式加劇這些衝擊的影響：例如，拋售導致價格下跌，引發進一步拋售。</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r>
              <a:rPr lang="zh-TW" altLang="en-US" sz="1200" b="1" i="0" kern="1200" smtClean="0">
                <a:solidFill>
                  <a:schemeClr val="tx1"/>
                </a:solidFill>
                <a:effectLst/>
                <a:latin typeface="+mn-lt"/>
                <a:ea typeface="+mn-ea"/>
                <a:cs typeface="+mn-cs"/>
              </a:rPr>
              <a:t>內生風險</a:t>
            </a:r>
            <a:r>
              <a:rPr lang="zh-TW" altLang="en-US" sz="1200" b="0" i="0" kern="1200" smtClean="0">
                <a:solidFill>
                  <a:schemeClr val="tx1"/>
                </a:solidFill>
                <a:effectLst/>
                <a:latin typeface="+mn-lt"/>
                <a:ea typeface="+mn-ea"/>
                <a:cs typeface="+mn-cs"/>
              </a:rPr>
              <a:t>是由市場參與者的相互作用產生的一種</a:t>
            </a:r>
            <a:r>
              <a:rPr lang="zh-TW" altLang="en-US" sz="1200" b="0" i="0" u="none" strike="noStrike" kern="1200" smtClean="0">
                <a:solidFill>
                  <a:schemeClr val="tx1"/>
                </a:solidFill>
                <a:effectLst/>
                <a:latin typeface="+mn-lt"/>
                <a:ea typeface="+mn-ea"/>
                <a:cs typeface="+mn-cs"/>
                <a:hlinkClick r:id="rId3" tooltip="Financial risk"/>
              </a:rPr>
              <a:t>金融風險</a:t>
            </a:r>
            <a:r>
              <a:rPr lang="zh-TW" altLang="en-US" sz="1200" b="0" i="0" kern="1200" smtClean="0">
                <a:solidFill>
                  <a:schemeClr val="tx1"/>
                </a:solidFill>
                <a:effectLst/>
                <a:latin typeface="+mn-lt"/>
                <a:ea typeface="+mn-ea"/>
                <a:cs typeface="+mn-cs"/>
              </a:rPr>
              <a:t>。它是由</a:t>
            </a:r>
            <a:r>
              <a:rPr lang="zh-TW" altLang="en-US" sz="1200" b="0" i="0" u="none" strike="noStrike" kern="1200" smtClean="0">
                <a:solidFill>
                  <a:schemeClr val="tx1"/>
                </a:solidFill>
                <a:effectLst/>
                <a:latin typeface="+mn-lt"/>
                <a:ea typeface="+mn-ea"/>
                <a:cs typeface="+mn-cs"/>
                <a:hlinkClick r:id="rId4" tooltip="Jon Danielsson"/>
              </a:rPr>
              <a:t>喬恩</a:t>
            </a:r>
            <a:r>
              <a:rPr lang="en-US" altLang="zh-TW" sz="1200" b="0" i="0" u="none" strike="noStrike" kern="1200" smtClean="0">
                <a:solidFill>
                  <a:schemeClr val="tx1"/>
                </a:solidFill>
                <a:effectLst/>
                <a:latin typeface="+mn-lt"/>
                <a:ea typeface="+mn-ea"/>
                <a:cs typeface="+mn-cs"/>
                <a:hlinkClick r:id="rId4" tooltip="Jon Danielsson"/>
              </a:rPr>
              <a:t>·</a:t>
            </a:r>
            <a:r>
              <a:rPr lang="zh-TW" altLang="en-US" sz="1200" b="0" i="0" u="none" strike="noStrike" kern="1200" smtClean="0">
                <a:solidFill>
                  <a:schemeClr val="tx1"/>
                </a:solidFill>
                <a:effectLst/>
                <a:latin typeface="+mn-lt"/>
                <a:ea typeface="+mn-ea"/>
                <a:cs typeface="+mn-cs"/>
                <a:hlinkClick r:id="rId4" tooltip="Jon Danielsson"/>
              </a:rPr>
              <a:t>丹尼爾森</a:t>
            </a:r>
            <a:r>
              <a:rPr lang="zh-TW" altLang="en-US" sz="1200" b="0" i="0" kern="1200" smtClean="0">
                <a:solidFill>
                  <a:schemeClr val="tx1"/>
                </a:solidFill>
                <a:effectLst/>
                <a:latin typeface="+mn-lt"/>
                <a:ea typeface="+mn-ea"/>
                <a:cs typeface="+mn-cs"/>
              </a:rPr>
              <a:t>和</a:t>
            </a:r>
            <a:r>
              <a:rPr lang="zh-TW" altLang="en-US" sz="1200" b="0" i="0" u="none" strike="noStrike" kern="1200" smtClean="0">
                <a:solidFill>
                  <a:schemeClr val="tx1"/>
                </a:solidFill>
                <a:effectLst/>
                <a:latin typeface="+mn-lt"/>
                <a:ea typeface="+mn-ea"/>
                <a:cs typeface="+mn-cs"/>
                <a:hlinkClick r:id="rId5" tooltip="Hyun-Song Shin"/>
              </a:rPr>
              <a:t>申賢松</a:t>
            </a:r>
            <a:r>
              <a:rPr lang="zh-TW" altLang="en-US" sz="1200" b="0" i="0" kern="1200" smtClean="0">
                <a:solidFill>
                  <a:schemeClr val="tx1"/>
                </a:solidFill>
                <a:effectLst/>
                <a:latin typeface="+mn-lt"/>
                <a:ea typeface="+mn-ea"/>
                <a:cs typeface="+mn-cs"/>
              </a:rPr>
              <a:t>在</a:t>
            </a:r>
            <a:r>
              <a:rPr lang="en-US" altLang="zh-TW" sz="1200" b="0" i="0" kern="1200" smtClean="0">
                <a:solidFill>
                  <a:schemeClr val="tx1"/>
                </a:solidFill>
                <a:effectLst/>
                <a:latin typeface="+mn-lt"/>
                <a:ea typeface="+mn-ea"/>
                <a:cs typeface="+mn-cs"/>
              </a:rPr>
              <a:t>2002</a:t>
            </a:r>
            <a:r>
              <a:rPr lang="zh-TW" altLang="en-US" sz="1200" b="0" i="0" kern="1200" smtClean="0">
                <a:solidFill>
                  <a:schemeClr val="tx1"/>
                </a:solidFill>
                <a:effectLst/>
                <a:latin typeface="+mn-lt"/>
                <a:ea typeface="+mn-ea"/>
                <a:cs typeface="+mn-cs"/>
              </a:rPr>
              <a:t>年提出的。</a:t>
            </a:r>
          </a:p>
          <a:p>
            <a:r>
              <a:rPr lang="zh-TW" altLang="en-US" sz="1200" b="0" i="0" kern="1200" smtClean="0">
                <a:solidFill>
                  <a:schemeClr val="tx1"/>
                </a:solidFill>
                <a:effectLst/>
                <a:latin typeface="+mn-lt"/>
                <a:ea typeface="+mn-ea"/>
                <a:cs typeface="+mn-cs"/>
              </a:rPr>
              <a:t>風險可分為外源性和內源性風險兩類。在外部風險下，金融體系的衝擊來自體系外部，就像一顆小行星可能撞擊地球一樣。市場參與者對衝擊做出反應，但不會影響衝擊。相比之下，對於內生風險，市場參與者的互動，每個人都有自己的能力，偏見，偏見和資源，導致大多數市場結果和所有重大結果。特別是，</a:t>
            </a:r>
            <a:r>
              <a:rPr lang="zh-TW" altLang="en-US" sz="1200" b="0" i="0" u="none" strike="noStrike" kern="1200" smtClean="0">
                <a:solidFill>
                  <a:schemeClr val="tx1"/>
                </a:solidFill>
                <a:effectLst/>
                <a:latin typeface="+mn-lt"/>
                <a:ea typeface="+mn-ea"/>
                <a:cs typeface="+mn-cs"/>
                <a:hlinkClick r:id="rId6" tooltip="Systemic risk"/>
              </a:rPr>
              <a:t>系統性風險</a:t>
            </a:r>
            <a:r>
              <a:rPr lang="zh-TW" altLang="en-US" sz="1200" b="0" i="0" kern="1200" smtClean="0">
                <a:solidFill>
                  <a:schemeClr val="tx1"/>
                </a:solidFill>
                <a:effectLst/>
                <a:latin typeface="+mn-lt"/>
                <a:ea typeface="+mn-ea"/>
                <a:cs typeface="+mn-cs"/>
              </a:rPr>
              <a:t>是內源性風險的一種形式。</a:t>
            </a:r>
          </a:p>
          <a:p>
            <a:r>
              <a:rPr lang="zh-TW" altLang="en-US" sz="1200" b="0" i="0" kern="1200" smtClean="0">
                <a:solidFill>
                  <a:schemeClr val="tx1"/>
                </a:solidFill>
                <a:effectLst/>
                <a:latin typeface="+mn-lt"/>
                <a:ea typeface="+mn-ea"/>
                <a:cs typeface="+mn-cs"/>
              </a:rPr>
              <a:t>作為應用於風險測量時對內生風險的實際解釋，可以進一步細分為</a:t>
            </a:r>
            <a:r>
              <a:rPr lang="zh-TW" altLang="en-US" sz="1200" b="1" i="0" kern="1200" smtClean="0">
                <a:solidFill>
                  <a:schemeClr val="tx1"/>
                </a:solidFill>
                <a:effectLst/>
                <a:latin typeface="+mn-lt"/>
                <a:ea typeface="+mn-ea"/>
                <a:cs typeface="+mn-cs"/>
              </a:rPr>
              <a:t>實際風險</a:t>
            </a:r>
            <a:r>
              <a:rPr lang="zh-TW" altLang="en-US" sz="1200" b="0" i="0" kern="1200" smtClean="0">
                <a:solidFill>
                  <a:schemeClr val="tx1"/>
                </a:solidFill>
                <a:effectLst/>
                <a:latin typeface="+mn-lt"/>
                <a:ea typeface="+mn-ea"/>
                <a:cs typeface="+mn-cs"/>
              </a:rPr>
              <a:t>，潛在的潛在風險和</a:t>
            </a:r>
            <a:r>
              <a:rPr lang="zh-TW" altLang="en-US" sz="1200" b="1" i="0" kern="1200" smtClean="0">
                <a:solidFill>
                  <a:schemeClr val="tx1"/>
                </a:solidFill>
                <a:effectLst/>
                <a:latin typeface="+mn-lt"/>
                <a:ea typeface="+mn-ea"/>
                <a:cs typeface="+mn-cs"/>
              </a:rPr>
              <a:t>感知風險</a:t>
            </a:r>
            <a:r>
              <a:rPr lang="zh-TW" altLang="en-US" sz="1200" b="0" i="0" kern="1200" smtClean="0">
                <a:solidFill>
                  <a:schemeClr val="tx1"/>
                </a:solidFill>
                <a:effectLst/>
                <a:latin typeface="+mn-lt"/>
                <a:ea typeface="+mn-ea"/>
                <a:cs typeface="+mn-cs"/>
              </a:rPr>
              <a:t>，以及常見風險測量技術（例如</a:t>
            </a:r>
            <a:r>
              <a:rPr lang="zh-TW" altLang="en-US" sz="1200" b="0" i="0" u="none" strike="noStrike" kern="1200" smtClean="0">
                <a:solidFill>
                  <a:schemeClr val="tx1"/>
                </a:solidFill>
                <a:effectLst/>
                <a:latin typeface="+mn-lt"/>
                <a:ea typeface="+mn-ea"/>
                <a:cs typeface="+mn-cs"/>
                <a:hlinkClick r:id="rId7" tooltip="Value at risk"/>
              </a:rPr>
              <a:t>風險價值</a:t>
            </a:r>
            <a:r>
              <a:rPr lang="zh-TW" altLang="en-US" sz="1200" b="0" i="0" kern="1200" smtClean="0">
                <a:solidFill>
                  <a:schemeClr val="tx1"/>
                </a:solidFill>
                <a:effectLst/>
                <a:latin typeface="+mn-lt"/>
                <a:ea typeface="+mn-ea"/>
                <a:cs typeface="+mn-cs"/>
              </a:rPr>
              <a:t>和</a:t>
            </a:r>
            <a:r>
              <a:rPr lang="zh-TW" altLang="en-US" sz="1200" b="0" i="0" u="none" strike="noStrike" kern="1200" smtClean="0">
                <a:solidFill>
                  <a:schemeClr val="tx1"/>
                </a:solidFill>
                <a:effectLst/>
                <a:latin typeface="+mn-lt"/>
                <a:ea typeface="+mn-ea"/>
                <a:cs typeface="+mn-cs"/>
                <a:hlinkClick r:id="rId8" tooltip="Expected shortfall"/>
              </a:rPr>
              <a:t>預期短缺</a:t>
            </a:r>
            <a:r>
              <a:rPr lang="zh-TW" altLang="en-US" sz="1200" b="0" i="0" kern="1200" smtClean="0">
                <a:solidFill>
                  <a:schemeClr val="tx1"/>
                </a:solidFill>
                <a:effectLst/>
                <a:latin typeface="+mn-lt"/>
                <a:ea typeface="+mn-ea"/>
                <a:cs typeface="+mn-cs"/>
              </a:rPr>
              <a:t>）報告的內容。如右圖所示，當金融資產進入泡沫狀態時，隨後發生崩潰 </a:t>
            </a:r>
            <a:r>
              <a:rPr lang="en-US" altLang="zh-TW" sz="1200" b="0" i="0" kern="1200" smtClean="0">
                <a:solidFill>
                  <a:schemeClr val="tx1"/>
                </a:solidFill>
                <a:effectLst/>
                <a:latin typeface="+mn-lt"/>
                <a:ea typeface="+mn-ea"/>
                <a:cs typeface="+mn-cs"/>
              </a:rPr>
              <a:t>– </a:t>
            </a:r>
            <a:r>
              <a:rPr lang="zh-TW" altLang="en-US" sz="1200" b="0" i="0" kern="1200" smtClean="0">
                <a:solidFill>
                  <a:schemeClr val="tx1"/>
                </a:solidFill>
                <a:effectLst/>
                <a:latin typeface="+mn-lt"/>
                <a:ea typeface="+mn-ea"/>
                <a:cs typeface="+mn-cs"/>
              </a:rPr>
              <a:t>通過自動扶梯上升，通過電梯下降 </a:t>
            </a:r>
            <a:r>
              <a:rPr lang="en-US" altLang="zh-TW" sz="1200" b="0" i="0" kern="1200" smtClean="0">
                <a:solidFill>
                  <a:schemeClr val="tx1"/>
                </a:solidFill>
                <a:effectLst/>
                <a:latin typeface="+mn-lt"/>
                <a:ea typeface="+mn-ea"/>
                <a:cs typeface="+mn-cs"/>
              </a:rPr>
              <a:t>- </a:t>
            </a:r>
            <a:r>
              <a:rPr lang="zh-TW" altLang="en-US" sz="1200" b="0" i="0" kern="1200" smtClean="0">
                <a:solidFill>
                  <a:schemeClr val="tx1"/>
                </a:solidFill>
                <a:effectLst/>
                <a:latin typeface="+mn-lt"/>
                <a:ea typeface="+mn-ea"/>
                <a:cs typeface="+mn-cs"/>
              </a:rPr>
              <a:t>感知風險，即典型風險措施所報告的，隨著泡沫的積累而下降，在泡沫破裂后急劇增加。相比之下，實際風險隨著泡沫的增加而增加，在泡沫破裂的同時下降。感知風險和實際風險呈負相關。</a:t>
            </a:r>
            <a:r>
              <a:rPr lang="en-US" altLang="zh-TW" sz="1200" b="0" i="0" u="none" strike="noStrike" kern="1200" baseline="30000" smtClean="0">
                <a:solidFill>
                  <a:schemeClr val="tx1"/>
                </a:solidFill>
                <a:effectLst/>
                <a:latin typeface="+mn-lt"/>
                <a:ea typeface="+mn-ea"/>
                <a:cs typeface="+mn-cs"/>
                <a:hlinkClick r:id="rId9"/>
              </a:rPr>
              <a:t>[</a:t>
            </a:r>
            <a:r>
              <a:rPr lang="zh-TW" altLang="en-US" sz="1200" b="0" i="0" u="none" strike="noStrike" kern="1200" baseline="30000" smtClean="0">
                <a:solidFill>
                  <a:schemeClr val="tx1"/>
                </a:solidFill>
                <a:effectLst/>
                <a:latin typeface="+mn-lt"/>
                <a:ea typeface="+mn-ea"/>
                <a:cs typeface="+mn-cs"/>
                <a:hlinkClick r:id="rId9"/>
              </a:rPr>
              <a:t>注</a:t>
            </a:r>
            <a:r>
              <a:rPr lang="en-US" altLang="zh-TW" sz="1200" b="0" i="0" u="none" strike="noStrike" kern="1200" baseline="30000" smtClean="0">
                <a:solidFill>
                  <a:schemeClr val="tx1"/>
                </a:solidFill>
                <a:effectLst/>
                <a:latin typeface="+mn-lt"/>
                <a:ea typeface="+mn-ea"/>
                <a:cs typeface="+mn-cs"/>
                <a:hlinkClick r:id="rId9"/>
              </a:rPr>
              <a:t>1]</a:t>
            </a:r>
            <a:endParaRPr lang="zh-TW" altLang="en-US" sz="1200" b="0" i="0" kern="1200" smtClean="0">
              <a:solidFill>
                <a:schemeClr val="tx1"/>
              </a:solidFill>
              <a:effectLst/>
              <a:latin typeface="+mn-lt"/>
              <a:ea typeface="+mn-ea"/>
              <a:cs typeface="+mn-cs"/>
            </a:endParaRPr>
          </a:p>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16</a:t>
            </a:fld>
            <a:endParaRPr lang="zh-TW" altLang="en-US"/>
          </a:p>
        </p:txBody>
      </p:sp>
    </p:spTree>
    <p:extLst>
      <p:ext uri="{BB962C8B-B14F-4D97-AF65-F5344CB8AC3E}">
        <p14:creationId xmlns:p14="http://schemas.microsoft.com/office/powerpoint/2010/main" val="1069972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smtClean="0">
                <a:solidFill>
                  <a:schemeClr val="tx1"/>
                </a:solidFill>
                <a:effectLst/>
                <a:latin typeface="+mn-lt"/>
                <a:ea typeface="+mn-ea"/>
                <a:cs typeface="+mn-cs"/>
              </a:rPr>
              <a:t>內生風險是通過市場參與者的相互作用在金融市場內產生和加強的風險，而不是外生風險，外生風險是指來自金融體系外部的衝擊。市場參與者對外生衝擊（如新聞事件）做出反應，可能會通過其行為方式加劇這些衝擊的影響：例如，拋售導致價格下跌，引發進一步拋售。</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r>
              <a:rPr lang="zh-TW" altLang="en-US" sz="1200" b="1" i="0" kern="1200" smtClean="0">
                <a:solidFill>
                  <a:schemeClr val="tx1"/>
                </a:solidFill>
                <a:effectLst/>
                <a:latin typeface="+mn-lt"/>
                <a:ea typeface="+mn-ea"/>
                <a:cs typeface="+mn-cs"/>
              </a:rPr>
              <a:t>內生風險</a:t>
            </a:r>
            <a:r>
              <a:rPr lang="zh-TW" altLang="en-US" sz="1200" b="0" i="0" kern="1200" smtClean="0">
                <a:solidFill>
                  <a:schemeClr val="tx1"/>
                </a:solidFill>
                <a:effectLst/>
                <a:latin typeface="+mn-lt"/>
                <a:ea typeface="+mn-ea"/>
                <a:cs typeface="+mn-cs"/>
              </a:rPr>
              <a:t>是由市場參與者的相互作用產生的一種</a:t>
            </a:r>
            <a:r>
              <a:rPr lang="zh-TW" altLang="en-US" sz="1200" b="0" i="0" u="none" strike="noStrike" kern="1200" smtClean="0">
                <a:solidFill>
                  <a:schemeClr val="tx1"/>
                </a:solidFill>
                <a:effectLst/>
                <a:latin typeface="+mn-lt"/>
                <a:ea typeface="+mn-ea"/>
                <a:cs typeface="+mn-cs"/>
                <a:hlinkClick r:id="rId3" tooltip="Financial risk"/>
              </a:rPr>
              <a:t>金融風險</a:t>
            </a:r>
            <a:r>
              <a:rPr lang="zh-TW" altLang="en-US" sz="1200" b="0" i="0" kern="1200" smtClean="0">
                <a:solidFill>
                  <a:schemeClr val="tx1"/>
                </a:solidFill>
                <a:effectLst/>
                <a:latin typeface="+mn-lt"/>
                <a:ea typeface="+mn-ea"/>
                <a:cs typeface="+mn-cs"/>
              </a:rPr>
              <a:t>。它是由</a:t>
            </a:r>
            <a:r>
              <a:rPr lang="zh-TW" altLang="en-US" sz="1200" b="0" i="0" u="none" strike="noStrike" kern="1200" smtClean="0">
                <a:solidFill>
                  <a:schemeClr val="tx1"/>
                </a:solidFill>
                <a:effectLst/>
                <a:latin typeface="+mn-lt"/>
                <a:ea typeface="+mn-ea"/>
                <a:cs typeface="+mn-cs"/>
                <a:hlinkClick r:id="rId4" tooltip="Jon Danielsson"/>
              </a:rPr>
              <a:t>喬恩</a:t>
            </a:r>
            <a:r>
              <a:rPr lang="en-US" altLang="zh-TW" sz="1200" b="0" i="0" u="none" strike="noStrike" kern="1200" smtClean="0">
                <a:solidFill>
                  <a:schemeClr val="tx1"/>
                </a:solidFill>
                <a:effectLst/>
                <a:latin typeface="+mn-lt"/>
                <a:ea typeface="+mn-ea"/>
                <a:cs typeface="+mn-cs"/>
                <a:hlinkClick r:id="rId4" tooltip="Jon Danielsson"/>
              </a:rPr>
              <a:t>·</a:t>
            </a:r>
            <a:r>
              <a:rPr lang="zh-TW" altLang="en-US" sz="1200" b="0" i="0" u="none" strike="noStrike" kern="1200" smtClean="0">
                <a:solidFill>
                  <a:schemeClr val="tx1"/>
                </a:solidFill>
                <a:effectLst/>
                <a:latin typeface="+mn-lt"/>
                <a:ea typeface="+mn-ea"/>
                <a:cs typeface="+mn-cs"/>
                <a:hlinkClick r:id="rId4" tooltip="Jon Danielsson"/>
              </a:rPr>
              <a:t>丹尼爾森</a:t>
            </a:r>
            <a:r>
              <a:rPr lang="zh-TW" altLang="en-US" sz="1200" b="0" i="0" kern="1200" smtClean="0">
                <a:solidFill>
                  <a:schemeClr val="tx1"/>
                </a:solidFill>
                <a:effectLst/>
                <a:latin typeface="+mn-lt"/>
                <a:ea typeface="+mn-ea"/>
                <a:cs typeface="+mn-cs"/>
              </a:rPr>
              <a:t>和</a:t>
            </a:r>
            <a:r>
              <a:rPr lang="zh-TW" altLang="en-US" sz="1200" b="0" i="0" u="none" strike="noStrike" kern="1200" smtClean="0">
                <a:solidFill>
                  <a:schemeClr val="tx1"/>
                </a:solidFill>
                <a:effectLst/>
                <a:latin typeface="+mn-lt"/>
                <a:ea typeface="+mn-ea"/>
                <a:cs typeface="+mn-cs"/>
                <a:hlinkClick r:id="rId5" tooltip="Hyun-Song Shin"/>
              </a:rPr>
              <a:t>申賢松</a:t>
            </a:r>
            <a:r>
              <a:rPr lang="zh-TW" altLang="en-US" sz="1200" b="0" i="0" kern="1200" smtClean="0">
                <a:solidFill>
                  <a:schemeClr val="tx1"/>
                </a:solidFill>
                <a:effectLst/>
                <a:latin typeface="+mn-lt"/>
                <a:ea typeface="+mn-ea"/>
                <a:cs typeface="+mn-cs"/>
              </a:rPr>
              <a:t>在</a:t>
            </a:r>
            <a:r>
              <a:rPr lang="en-US" altLang="zh-TW" sz="1200" b="0" i="0" kern="1200" smtClean="0">
                <a:solidFill>
                  <a:schemeClr val="tx1"/>
                </a:solidFill>
                <a:effectLst/>
                <a:latin typeface="+mn-lt"/>
                <a:ea typeface="+mn-ea"/>
                <a:cs typeface="+mn-cs"/>
              </a:rPr>
              <a:t>2002</a:t>
            </a:r>
            <a:r>
              <a:rPr lang="zh-TW" altLang="en-US" sz="1200" b="0" i="0" kern="1200" smtClean="0">
                <a:solidFill>
                  <a:schemeClr val="tx1"/>
                </a:solidFill>
                <a:effectLst/>
                <a:latin typeface="+mn-lt"/>
                <a:ea typeface="+mn-ea"/>
                <a:cs typeface="+mn-cs"/>
              </a:rPr>
              <a:t>年提出的。</a:t>
            </a:r>
          </a:p>
          <a:p>
            <a:r>
              <a:rPr lang="zh-TW" altLang="en-US" sz="1200" b="0" i="0" kern="1200" smtClean="0">
                <a:solidFill>
                  <a:schemeClr val="tx1"/>
                </a:solidFill>
                <a:effectLst/>
                <a:latin typeface="+mn-lt"/>
                <a:ea typeface="+mn-ea"/>
                <a:cs typeface="+mn-cs"/>
              </a:rPr>
              <a:t>風險可分為外源性和內源性風險兩類。在外部風險下，金融體系的衝擊來自體系外部，就像一顆小行星可能撞擊地球一樣。市場參與者對衝擊做出反應，但不會影響衝擊。相比之下，對於內生風險，市場參與者的互動，每個人都有自己的能力，偏見，偏見和資源，導致大多數市場結果和所有重大結果。特別是，</a:t>
            </a:r>
            <a:r>
              <a:rPr lang="zh-TW" altLang="en-US" sz="1200" b="0" i="0" u="none" strike="noStrike" kern="1200" smtClean="0">
                <a:solidFill>
                  <a:schemeClr val="tx1"/>
                </a:solidFill>
                <a:effectLst/>
                <a:latin typeface="+mn-lt"/>
                <a:ea typeface="+mn-ea"/>
                <a:cs typeface="+mn-cs"/>
                <a:hlinkClick r:id="rId6" tooltip="Systemic risk"/>
              </a:rPr>
              <a:t>系統性風險</a:t>
            </a:r>
            <a:r>
              <a:rPr lang="zh-TW" altLang="en-US" sz="1200" b="0" i="0" kern="1200" smtClean="0">
                <a:solidFill>
                  <a:schemeClr val="tx1"/>
                </a:solidFill>
                <a:effectLst/>
                <a:latin typeface="+mn-lt"/>
                <a:ea typeface="+mn-ea"/>
                <a:cs typeface="+mn-cs"/>
              </a:rPr>
              <a:t>是內源性風險的一種形式。</a:t>
            </a:r>
          </a:p>
          <a:p>
            <a:r>
              <a:rPr lang="zh-TW" altLang="en-US" sz="1200" b="0" i="0" kern="1200" smtClean="0">
                <a:solidFill>
                  <a:schemeClr val="tx1"/>
                </a:solidFill>
                <a:effectLst/>
                <a:latin typeface="+mn-lt"/>
                <a:ea typeface="+mn-ea"/>
                <a:cs typeface="+mn-cs"/>
              </a:rPr>
              <a:t>作為應用於風險測量時對內生風險的實際解釋，可以進一步細分為</a:t>
            </a:r>
            <a:r>
              <a:rPr lang="zh-TW" altLang="en-US" sz="1200" b="1" i="0" kern="1200" smtClean="0">
                <a:solidFill>
                  <a:schemeClr val="tx1"/>
                </a:solidFill>
                <a:effectLst/>
                <a:latin typeface="+mn-lt"/>
                <a:ea typeface="+mn-ea"/>
                <a:cs typeface="+mn-cs"/>
              </a:rPr>
              <a:t>實際風險</a:t>
            </a:r>
            <a:r>
              <a:rPr lang="zh-TW" altLang="en-US" sz="1200" b="0" i="0" kern="1200" smtClean="0">
                <a:solidFill>
                  <a:schemeClr val="tx1"/>
                </a:solidFill>
                <a:effectLst/>
                <a:latin typeface="+mn-lt"/>
                <a:ea typeface="+mn-ea"/>
                <a:cs typeface="+mn-cs"/>
              </a:rPr>
              <a:t>，潛在的潛在風險和</a:t>
            </a:r>
            <a:r>
              <a:rPr lang="zh-TW" altLang="en-US" sz="1200" b="1" i="0" kern="1200" smtClean="0">
                <a:solidFill>
                  <a:schemeClr val="tx1"/>
                </a:solidFill>
                <a:effectLst/>
                <a:latin typeface="+mn-lt"/>
                <a:ea typeface="+mn-ea"/>
                <a:cs typeface="+mn-cs"/>
              </a:rPr>
              <a:t>感知風險</a:t>
            </a:r>
            <a:r>
              <a:rPr lang="zh-TW" altLang="en-US" sz="1200" b="0" i="0" kern="1200" smtClean="0">
                <a:solidFill>
                  <a:schemeClr val="tx1"/>
                </a:solidFill>
                <a:effectLst/>
                <a:latin typeface="+mn-lt"/>
                <a:ea typeface="+mn-ea"/>
                <a:cs typeface="+mn-cs"/>
              </a:rPr>
              <a:t>，以及常見風險測量技術（例如</a:t>
            </a:r>
            <a:r>
              <a:rPr lang="zh-TW" altLang="en-US" sz="1200" b="0" i="0" u="none" strike="noStrike" kern="1200" smtClean="0">
                <a:solidFill>
                  <a:schemeClr val="tx1"/>
                </a:solidFill>
                <a:effectLst/>
                <a:latin typeface="+mn-lt"/>
                <a:ea typeface="+mn-ea"/>
                <a:cs typeface="+mn-cs"/>
                <a:hlinkClick r:id="rId7" tooltip="Value at risk"/>
              </a:rPr>
              <a:t>風險價值</a:t>
            </a:r>
            <a:r>
              <a:rPr lang="zh-TW" altLang="en-US" sz="1200" b="0" i="0" kern="1200" smtClean="0">
                <a:solidFill>
                  <a:schemeClr val="tx1"/>
                </a:solidFill>
                <a:effectLst/>
                <a:latin typeface="+mn-lt"/>
                <a:ea typeface="+mn-ea"/>
                <a:cs typeface="+mn-cs"/>
              </a:rPr>
              <a:t>和</a:t>
            </a:r>
            <a:r>
              <a:rPr lang="zh-TW" altLang="en-US" sz="1200" b="0" i="0" u="none" strike="noStrike" kern="1200" smtClean="0">
                <a:solidFill>
                  <a:schemeClr val="tx1"/>
                </a:solidFill>
                <a:effectLst/>
                <a:latin typeface="+mn-lt"/>
                <a:ea typeface="+mn-ea"/>
                <a:cs typeface="+mn-cs"/>
                <a:hlinkClick r:id="rId8" tooltip="Expected shortfall"/>
              </a:rPr>
              <a:t>預期短缺</a:t>
            </a:r>
            <a:r>
              <a:rPr lang="zh-TW" altLang="en-US" sz="1200" b="0" i="0" kern="1200" smtClean="0">
                <a:solidFill>
                  <a:schemeClr val="tx1"/>
                </a:solidFill>
                <a:effectLst/>
                <a:latin typeface="+mn-lt"/>
                <a:ea typeface="+mn-ea"/>
                <a:cs typeface="+mn-cs"/>
              </a:rPr>
              <a:t>）報告的內容。如右圖所示，當金融資產進入泡沫狀態時，隨後發生崩潰 </a:t>
            </a:r>
            <a:r>
              <a:rPr lang="en-US" altLang="zh-TW" sz="1200" b="0" i="0" kern="1200" smtClean="0">
                <a:solidFill>
                  <a:schemeClr val="tx1"/>
                </a:solidFill>
                <a:effectLst/>
                <a:latin typeface="+mn-lt"/>
                <a:ea typeface="+mn-ea"/>
                <a:cs typeface="+mn-cs"/>
              </a:rPr>
              <a:t>– </a:t>
            </a:r>
            <a:r>
              <a:rPr lang="zh-TW" altLang="en-US" sz="1200" b="0" i="0" kern="1200" smtClean="0">
                <a:solidFill>
                  <a:schemeClr val="tx1"/>
                </a:solidFill>
                <a:effectLst/>
                <a:latin typeface="+mn-lt"/>
                <a:ea typeface="+mn-ea"/>
                <a:cs typeface="+mn-cs"/>
              </a:rPr>
              <a:t>通過自動扶梯上升，通過電梯下降 </a:t>
            </a:r>
            <a:r>
              <a:rPr lang="en-US" altLang="zh-TW" sz="1200" b="0" i="0" kern="1200" smtClean="0">
                <a:solidFill>
                  <a:schemeClr val="tx1"/>
                </a:solidFill>
                <a:effectLst/>
                <a:latin typeface="+mn-lt"/>
                <a:ea typeface="+mn-ea"/>
                <a:cs typeface="+mn-cs"/>
              </a:rPr>
              <a:t>- </a:t>
            </a:r>
            <a:r>
              <a:rPr lang="zh-TW" altLang="en-US" sz="1200" b="0" i="0" kern="1200" smtClean="0">
                <a:solidFill>
                  <a:schemeClr val="tx1"/>
                </a:solidFill>
                <a:effectLst/>
                <a:latin typeface="+mn-lt"/>
                <a:ea typeface="+mn-ea"/>
                <a:cs typeface="+mn-cs"/>
              </a:rPr>
              <a:t>感知風險，即典型風險措施所報告的，隨著泡沫的積累而下降，在泡沫破裂后急劇增加。相比之下，實際風險隨著泡沫的增加而增加，在泡沫破裂的同時下降。感知風險和實際風險呈負相關。</a:t>
            </a:r>
            <a:r>
              <a:rPr lang="en-US" altLang="zh-TW" sz="1200" b="0" i="0" u="none" strike="noStrike" kern="1200" baseline="30000" smtClean="0">
                <a:solidFill>
                  <a:schemeClr val="tx1"/>
                </a:solidFill>
                <a:effectLst/>
                <a:latin typeface="+mn-lt"/>
                <a:ea typeface="+mn-ea"/>
                <a:cs typeface="+mn-cs"/>
                <a:hlinkClick r:id="rId9"/>
              </a:rPr>
              <a:t>[</a:t>
            </a:r>
            <a:r>
              <a:rPr lang="zh-TW" altLang="en-US" sz="1200" b="0" i="0" u="none" strike="noStrike" kern="1200" baseline="30000" smtClean="0">
                <a:solidFill>
                  <a:schemeClr val="tx1"/>
                </a:solidFill>
                <a:effectLst/>
                <a:latin typeface="+mn-lt"/>
                <a:ea typeface="+mn-ea"/>
                <a:cs typeface="+mn-cs"/>
                <a:hlinkClick r:id="rId9"/>
              </a:rPr>
              <a:t>注</a:t>
            </a:r>
            <a:r>
              <a:rPr lang="en-US" altLang="zh-TW" sz="1200" b="0" i="0" u="none" strike="noStrike" kern="1200" baseline="30000" smtClean="0">
                <a:solidFill>
                  <a:schemeClr val="tx1"/>
                </a:solidFill>
                <a:effectLst/>
                <a:latin typeface="+mn-lt"/>
                <a:ea typeface="+mn-ea"/>
                <a:cs typeface="+mn-cs"/>
                <a:hlinkClick r:id="rId9"/>
              </a:rPr>
              <a:t>1]</a:t>
            </a:r>
            <a:endParaRPr lang="zh-TW" altLang="en-US" sz="1200" b="0" i="0" kern="1200" smtClean="0">
              <a:solidFill>
                <a:schemeClr val="tx1"/>
              </a:solidFill>
              <a:effectLst/>
              <a:latin typeface="+mn-lt"/>
              <a:ea typeface="+mn-ea"/>
              <a:cs typeface="+mn-cs"/>
            </a:endParaRPr>
          </a:p>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17</a:t>
            </a:fld>
            <a:endParaRPr lang="zh-TW" altLang="en-US"/>
          </a:p>
        </p:txBody>
      </p:sp>
    </p:spTree>
    <p:extLst>
      <p:ext uri="{BB962C8B-B14F-4D97-AF65-F5344CB8AC3E}">
        <p14:creationId xmlns:p14="http://schemas.microsoft.com/office/powerpoint/2010/main" val="510673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smtClean="0">
                <a:solidFill>
                  <a:schemeClr val="tx1"/>
                </a:solidFill>
                <a:effectLst/>
                <a:latin typeface="+mn-lt"/>
                <a:ea typeface="+mn-ea"/>
                <a:cs typeface="+mn-cs"/>
              </a:rPr>
              <a:t>當壓力施於其上以進行控制時，任何觀測到的統計恆性都傾向消散。</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r>
              <a:rPr lang="zh-TW" altLang="en-US" sz="1200" b="1" i="0" kern="1200" smtClean="0">
                <a:solidFill>
                  <a:schemeClr val="tx1"/>
                </a:solidFill>
                <a:effectLst/>
                <a:latin typeface="+mn-lt"/>
                <a:ea typeface="+mn-ea"/>
                <a:cs typeface="+mn-cs"/>
              </a:rPr>
              <a:t>古德哈特定律</a:t>
            </a:r>
            <a:r>
              <a:rPr lang="zh-TW" altLang="en-US" sz="1200" b="0" i="0" kern="1200" smtClean="0">
                <a:solidFill>
                  <a:schemeClr val="tx1"/>
                </a:solidFill>
                <a:effectLst/>
                <a:latin typeface="+mn-lt"/>
                <a:ea typeface="+mn-ea"/>
                <a:cs typeface="+mn-cs"/>
              </a:rPr>
              <a:t>（</a:t>
            </a:r>
            <a:r>
              <a:rPr lang="en-US" altLang="zh-TW" sz="1200" b="0" i="0" kern="1200" smtClean="0">
                <a:solidFill>
                  <a:schemeClr val="tx1"/>
                </a:solidFill>
                <a:effectLst/>
                <a:latin typeface="+mn-lt"/>
                <a:ea typeface="+mn-ea"/>
                <a:cs typeface="+mn-cs"/>
              </a:rPr>
              <a:t>Goodhart's law</a:t>
            </a:r>
            <a:r>
              <a:rPr lang="zh-TW" altLang="en-US" sz="1200" b="0" i="0" kern="1200" smtClean="0">
                <a:solidFill>
                  <a:schemeClr val="tx1"/>
                </a:solidFill>
                <a:effectLst/>
                <a:latin typeface="+mn-lt"/>
                <a:ea typeface="+mn-ea"/>
                <a:cs typeface="+mn-cs"/>
              </a:rPr>
              <a:t>）是一個出自經濟學家</a:t>
            </a:r>
            <a:r>
              <a:rPr lang="zh-TW" altLang="en-US" sz="1200" b="0" i="0" u="none" strike="noStrike" kern="1200" smtClean="0">
                <a:solidFill>
                  <a:schemeClr val="tx1"/>
                </a:solidFill>
                <a:effectLst/>
                <a:latin typeface="+mn-lt"/>
                <a:ea typeface="+mn-ea"/>
                <a:cs typeface="+mn-cs"/>
                <a:hlinkClick r:id="rId3" tooltip="查爾斯·古德哈特"/>
              </a:rPr>
              <a:t>查爾斯</a:t>
            </a:r>
            <a:r>
              <a:rPr lang="en-US" altLang="zh-TW" sz="1200" b="0" i="0" u="none" strike="noStrike" kern="1200" smtClean="0">
                <a:solidFill>
                  <a:schemeClr val="tx1"/>
                </a:solidFill>
                <a:effectLst/>
                <a:latin typeface="+mn-lt"/>
                <a:ea typeface="+mn-ea"/>
                <a:cs typeface="+mn-cs"/>
                <a:hlinkClick r:id="rId3" tooltip="查爾斯·古德哈特"/>
              </a:rPr>
              <a:t>·</a:t>
            </a:r>
            <a:r>
              <a:rPr lang="zh-TW" altLang="en-US" sz="1200" b="0" i="0" u="none" strike="noStrike" kern="1200" smtClean="0">
                <a:solidFill>
                  <a:schemeClr val="tx1"/>
                </a:solidFill>
                <a:effectLst/>
                <a:latin typeface="+mn-lt"/>
                <a:ea typeface="+mn-ea"/>
                <a:cs typeface="+mn-cs"/>
                <a:hlinkClick r:id="rId3" tooltip="查爾斯·古德哈特"/>
              </a:rPr>
              <a:t>古德哈特</a:t>
            </a:r>
            <a:r>
              <a:rPr lang="zh-TW" altLang="en-US" sz="1200" b="0" i="0" kern="1200" smtClean="0">
                <a:solidFill>
                  <a:schemeClr val="tx1"/>
                </a:solidFill>
                <a:effectLst/>
                <a:latin typeface="+mn-lt"/>
                <a:ea typeface="+mn-ea"/>
                <a:cs typeface="+mn-cs"/>
              </a:rPr>
              <a:t>的說法，</a:t>
            </a:r>
            <a:r>
              <a:rPr lang="zh-TW" altLang="en-US" sz="1200" b="0" i="0" u="none" strike="noStrike" kern="1200" smtClean="0">
                <a:solidFill>
                  <a:schemeClr val="tx1"/>
                </a:solidFill>
                <a:effectLst/>
                <a:latin typeface="+mn-lt"/>
                <a:ea typeface="+mn-ea"/>
                <a:cs typeface="+mn-cs"/>
                <a:hlinkClick r:id="rId4" tooltip="瑪麗蓮·斯特拉騰（頁面不存在）"/>
              </a:rPr>
              <a:t>瑪麗蓮</a:t>
            </a:r>
            <a:r>
              <a:rPr lang="en-US" altLang="zh-TW" sz="1200" b="0" i="0" u="none" strike="noStrike" kern="1200" smtClean="0">
                <a:solidFill>
                  <a:schemeClr val="tx1"/>
                </a:solidFill>
                <a:effectLst/>
                <a:latin typeface="+mn-lt"/>
                <a:ea typeface="+mn-ea"/>
                <a:cs typeface="+mn-cs"/>
                <a:hlinkClick r:id="rId4" tooltip="瑪麗蓮·斯特拉騰（頁面不存在）"/>
              </a:rPr>
              <a:t>·</a:t>
            </a:r>
            <a:r>
              <a:rPr lang="zh-TW" altLang="en-US" sz="1200" b="0" i="0" u="none" strike="noStrike" kern="1200" smtClean="0">
                <a:solidFill>
                  <a:schemeClr val="tx1"/>
                </a:solidFill>
                <a:effectLst/>
                <a:latin typeface="+mn-lt"/>
                <a:ea typeface="+mn-ea"/>
                <a:cs typeface="+mn-cs"/>
                <a:hlinkClick r:id="rId4" tooltip="瑪麗蓮·斯特拉騰（頁面不存在）"/>
              </a:rPr>
              <a:t>斯特拉騰</a:t>
            </a:r>
            <a:r>
              <a:rPr lang="zh-TW" altLang="en-US" sz="1200" b="0" i="0" kern="1200" smtClean="0">
                <a:solidFill>
                  <a:schemeClr val="tx1"/>
                </a:solidFill>
                <a:effectLst/>
                <a:latin typeface="+mn-lt"/>
                <a:ea typeface="+mn-ea"/>
                <a:cs typeface="+mn-cs"/>
              </a:rPr>
              <a:t>（</a:t>
            </a:r>
            <a:r>
              <a:rPr lang="en-US" altLang="zh-TW" sz="1200" b="0" i="0" kern="1200" smtClean="0">
                <a:solidFill>
                  <a:schemeClr val="tx1"/>
                </a:solidFill>
                <a:effectLst/>
                <a:latin typeface="+mn-lt"/>
                <a:ea typeface="+mn-ea"/>
                <a:cs typeface="+mn-cs"/>
              </a:rPr>
              <a:t>Marilyn Strathern</a:t>
            </a:r>
            <a:r>
              <a:rPr lang="zh-TW" altLang="en-US" sz="1200" b="0" i="0" kern="1200" smtClean="0">
                <a:solidFill>
                  <a:schemeClr val="tx1"/>
                </a:solidFill>
                <a:effectLst/>
                <a:latin typeface="+mn-lt"/>
                <a:ea typeface="+mn-ea"/>
                <a:cs typeface="+mn-cs"/>
              </a:rPr>
              <a:t>）將之表述為：「如果一項指標一旦變成了目標，它將不再是個好指標了。」</a:t>
            </a:r>
            <a:r>
              <a:rPr lang="en-US" altLang="zh-TW" sz="1200" b="0" i="0" u="none" strike="noStrike" kern="1200" baseline="30000" smtClean="0">
                <a:solidFill>
                  <a:schemeClr val="tx1"/>
                </a:solidFill>
                <a:effectLst/>
                <a:latin typeface="+mn-lt"/>
                <a:ea typeface="+mn-ea"/>
                <a:cs typeface="+mn-cs"/>
                <a:hlinkClick r:id="rId5"/>
              </a:rPr>
              <a:t>[1]</a:t>
            </a:r>
            <a:r>
              <a:rPr lang="en-US" altLang="zh-TW" sz="1200" b="0" i="0" u="none" strike="noStrike" kern="1200" baseline="30000" smtClean="0">
                <a:solidFill>
                  <a:schemeClr val="tx1"/>
                </a:solidFill>
                <a:effectLst/>
                <a:latin typeface="+mn-lt"/>
                <a:ea typeface="+mn-ea"/>
                <a:cs typeface="+mn-cs"/>
                <a:hlinkClick r:id="rId6"/>
              </a:rPr>
              <a:t>[2]</a:t>
            </a:r>
            <a:r>
              <a:rPr lang="zh-TW" altLang="en-US" sz="1200" b="0" i="0" kern="1200" smtClean="0">
                <a:solidFill>
                  <a:schemeClr val="tx1"/>
                </a:solidFill>
                <a:effectLst/>
                <a:latin typeface="+mn-lt"/>
                <a:ea typeface="+mn-ea"/>
                <a:cs typeface="+mn-cs"/>
              </a:rPr>
              <a:t> 一個會讓此種現象發生的狀況，是一個人對一項</a:t>
            </a:r>
            <a:r>
              <a:rPr lang="zh-TW" altLang="en-US" sz="1200" b="0" i="0" u="none" strike="noStrike" kern="1200" smtClean="0">
                <a:solidFill>
                  <a:schemeClr val="tx1"/>
                </a:solidFill>
                <a:effectLst/>
                <a:latin typeface="+mn-lt"/>
                <a:ea typeface="+mn-ea"/>
                <a:cs typeface="+mn-cs"/>
                <a:hlinkClick r:id="rId7" tooltip="政策"/>
              </a:rPr>
              <a:t>政策</a:t>
            </a:r>
            <a:r>
              <a:rPr lang="zh-TW" altLang="en-US" sz="1200" b="0" i="0" kern="1200" smtClean="0">
                <a:solidFill>
                  <a:schemeClr val="tx1"/>
                </a:solidFill>
                <a:effectLst/>
                <a:latin typeface="+mn-lt"/>
                <a:ea typeface="+mn-ea"/>
                <a:cs typeface="+mn-cs"/>
              </a:rPr>
              <a:t>有一定的預期，並以人為操作的手段去偏向化改變結果的時候。</a:t>
            </a:r>
            <a:r>
              <a:rPr lang="en-US" altLang="zh-TW" sz="1200" b="0" i="0" u="none" strike="noStrike" kern="1200" baseline="30000" smtClean="0">
                <a:solidFill>
                  <a:schemeClr val="tx1"/>
                </a:solidFill>
                <a:effectLst/>
                <a:latin typeface="+mn-lt"/>
                <a:ea typeface="+mn-ea"/>
                <a:cs typeface="+mn-cs"/>
                <a:hlinkClick r:id="rId8"/>
              </a:rPr>
              <a:t>[3]</a:t>
            </a:r>
            <a:endParaRPr lang="en-US" altLang="zh-TW" sz="1200" b="0" i="0" u="none" strike="noStrike" kern="1200" baseline="30000" smtClean="0">
              <a:solidFill>
                <a:schemeClr val="tx1"/>
              </a:solidFill>
              <a:effectLst/>
              <a:latin typeface="+mn-lt"/>
              <a:ea typeface="+mn-ea"/>
              <a:cs typeface="+mn-cs"/>
            </a:endParaRPr>
          </a:p>
          <a:p>
            <a:endParaRPr lang="en-US" altLang="zh-TW" sz="1200" b="0" i="0" u="none" strike="noStrike" kern="1200" baseline="30000" smtClean="0">
              <a:solidFill>
                <a:schemeClr val="tx1"/>
              </a:solidFill>
              <a:effectLst/>
              <a:latin typeface="+mn-lt"/>
              <a:ea typeface="+mn-ea"/>
              <a:cs typeface="+mn-cs"/>
            </a:endParaRPr>
          </a:p>
          <a:p>
            <a:r>
              <a:rPr lang="zh-TW" altLang="en-US" sz="1200" b="0" i="0" kern="1200" smtClean="0">
                <a:solidFill>
                  <a:schemeClr val="tx1"/>
                </a:solidFill>
                <a:effectLst/>
                <a:latin typeface="+mn-lt"/>
                <a:ea typeface="+mn-ea"/>
                <a:cs typeface="+mn-cs"/>
              </a:rPr>
              <a:t>然而，這其中的一些觀念，在古德哈特在</a:t>
            </a:r>
            <a:r>
              <a:rPr lang="en-US" altLang="zh-TW" sz="1200" b="0" i="0" kern="1200" smtClean="0">
                <a:solidFill>
                  <a:schemeClr val="tx1"/>
                </a:solidFill>
                <a:effectLst/>
                <a:latin typeface="+mn-lt"/>
                <a:ea typeface="+mn-ea"/>
                <a:cs typeface="+mn-cs"/>
              </a:rPr>
              <a:t>1975</a:t>
            </a:r>
            <a:r>
              <a:rPr lang="zh-TW" altLang="en-US" sz="1200" b="0" i="0" kern="1200" smtClean="0">
                <a:solidFill>
                  <a:schemeClr val="tx1"/>
                </a:solidFill>
                <a:effectLst/>
                <a:latin typeface="+mn-lt"/>
                <a:ea typeface="+mn-ea"/>
                <a:cs typeface="+mn-cs"/>
              </a:rPr>
              <a:t>年提出該段敘述前一段時間就已存在。</a:t>
            </a:r>
            <a:r>
              <a:rPr lang="en-US" altLang="zh-TW" sz="1200" b="0" i="0" u="none" strike="noStrike" kern="1200" baseline="30000" smtClean="0">
                <a:solidFill>
                  <a:schemeClr val="tx1"/>
                </a:solidFill>
                <a:effectLst/>
                <a:latin typeface="+mn-lt"/>
                <a:ea typeface="+mn-ea"/>
                <a:cs typeface="+mn-cs"/>
                <a:hlinkClick r:id="rId9"/>
              </a:rPr>
              <a:t>[6]</a:t>
            </a:r>
            <a:r>
              <a:rPr lang="zh-TW" altLang="en-US" sz="1200" b="0" i="0" kern="1200" smtClean="0">
                <a:solidFill>
                  <a:schemeClr val="tx1"/>
                </a:solidFill>
                <a:effectLst/>
                <a:latin typeface="+mn-lt"/>
                <a:ea typeface="+mn-ea"/>
                <a:cs typeface="+mn-cs"/>
              </a:rPr>
              <a:t>就在古德哈特出版他的文章後不久，一些類似的觀念也陸陸續續被提出，其中包括了</a:t>
            </a:r>
            <a:r>
              <a:rPr lang="en-US" altLang="zh-TW" sz="1200" b="0" i="0" kern="1200" smtClean="0">
                <a:solidFill>
                  <a:schemeClr val="tx1"/>
                </a:solidFill>
                <a:effectLst/>
                <a:latin typeface="+mn-lt"/>
                <a:ea typeface="+mn-ea"/>
                <a:cs typeface="+mn-cs"/>
              </a:rPr>
              <a:t>1976</a:t>
            </a:r>
            <a:r>
              <a:rPr lang="zh-TW" altLang="en-US" sz="1200" b="0" i="0" kern="1200" smtClean="0">
                <a:solidFill>
                  <a:schemeClr val="tx1"/>
                </a:solidFill>
                <a:effectLst/>
                <a:latin typeface="+mn-lt"/>
                <a:ea typeface="+mn-ea"/>
                <a:cs typeface="+mn-cs"/>
              </a:rPr>
              <a:t>年提出的</a:t>
            </a:r>
            <a:r>
              <a:rPr lang="zh-TW" altLang="en-US" sz="1200" b="0" i="0" u="none" strike="noStrike" kern="1200" smtClean="0">
                <a:solidFill>
                  <a:schemeClr val="tx1"/>
                </a:solidFill>
                <a:effectLst/>
                <a:latin typeface="+mn-lt"/>
                <a:ea typeface="+mn-ea"/>
                <a:cs typeface="+mn-cs"/>
                <a:hlinkClick r:id="rId10" tooltip="坎貝爾定律"/>
              </a:rPr>
              <a:t>坎貝爾定律</a:t>
            </a:r>
            <a:r>
              <a:rPr lang="zh-TW" altLang="en-US" sz="1200" b="0" i="0" kern="1200" smtClean="0">
                <a:solidFill>
                  <a:schemeClr val="tx1"/>
                </a:solidFill>
                <a:effectLst/>
                <a:latin typeface="+mn-lt"/>
                <a:ea typeface="+mn-ea"/>
                <a:cs typeface="+mn-cs"/>
              </a:rPr>
              <a:t>和</a:t>
            </a:r>
            <a:r>
              <a:rPr lang="zh-TW" altLang="en-US" sz="1200" b="0" i="0" u="none" strike="noStrike" kern="1200" smtClean="0">
                <a:solidFill>
                  <a:schemeClr val="tx1"/>
                </a:solidFill>
                <a:effectLst/>
                <a:latin typeface="+mn-lt"/>
                <a:ea typeface="+mn-ea"/>
                <a:cs typeface="+mn-cs"/>
                <a:hlinkClick r:id="rId11" tooltip="盧卡斯批判（頁面不存在）"/>
              </a:rPr>
              <a:t>盧卡斯批判</a:t>
            </a:r>
            <a:r>
              <a:rPr lang="zh-TW" altLang="en-US" sz="1200" b="0" i="0" kern="1200" smtClean="0">
                <a:solidFill>
                  <a:schemeClr val="tx1"/>
                </a:solidFill>
                <a:effectLst/>
                <a:latin typeface="+mn-lt"/>
                <a:ea typeface="+mn-ea"/>
                <a:cs typeface="+mn-cs"/>
              </a:rPr>
              <a:t>（</a:t>
            </a:r>
            <a:r>
              <a:rPr lang="en-US" altLang="zh-TW" sz="1200" b="0" i="0" kern="1200" smtClean="0">
                <a:solidFill>
                  <a:schemeClr val="tx1"/>
                </a:solidFill>
                <a:effectLst/>
                <a:latin typeface="+mn-lt"/>
                <a:ea typeface="+mn-ea"/>
                <a:cs typeface="+mn-cs"/>
              </a:rPr>
              <a:t>Lucas critique</a:t>
            </a:r>
            <a:r>
              <a:rPr lang="zh-TW" altLang="en-US" sz="1200" b="0" i="0" kern="1200" smtClean="0">
                <a:solidFill>
                  <a:schemeClr val="tx1"/>
                </a:solidFill>
                <a:effectLst/>
                <a:latin typeface="+mn-lt"/>
                <a:ea typeface="+mn-ea"/>
                <a:cs typeface="+mn-cs"/>
              </a:rPr>
              <a:t>）等等。</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r>
              <a:rPr lang="zh-TW" altLang="en-US" smtClean="0"/>
              <a:t>金融市場在高度不確定且不斷變化每位玩家的規則與目標都不清楚的環境下運作，</a:t>
            </a:r>
            <a:endParaRPr lang="en-US" altLang="zh-TW" smtClean="0"/>
          </a:p>
          <a:p>
            <a:r>
              <a:rPr lang="zh-TW" altLang="en-US" smtClean="0"/>
              <a:t>每個玩家的規則或目標通常都被隱藏，而玩家可以部份注意到其他玩家的方式將規則更改為對自己優勢</a:t>
            </a:r>
            <a:endParaRPr lang="en-US" altLang="zh-TW" smtClean="0"/>
          </a:p>
          <a:p>
            <a:r>
              <a:rPr lang="en-US" altLang="zh-TW" b="1" smtClean="0"/>
              <a:t>3</a:t>
            </a:r>
            <a:r>
              <a:rPr lang="zh-TW" altLang="en-US" b="1" smtClean="0"/>
              <a:t>個</a:t>
            </a:r>
            <a:r>
              <a:rPr lang="en-US" altLang="zh-TW" b="1" baseline="0" smtClean="0"/>
              <a:t>Conceptual problem</a:t>
            </a:r>
          </a:p>
          <a:p>
            <a:r>
              <a:rPr lang="en-US" altLang="zh-TW" b="1" baseline="0" smtClean="0"/>
              <a:t>How economic agents’ responses to AI affect the system</a:t>
            </a:r>
          </a:p>
          <a:p>
            <a:r>
              <a:rPr lang="en-US" altLang="zh-TW" b="1" baseline="0" smtClean="0"/>
              <a:t>Data for macro problems</a:t>
            </a:r>
          </a:p>
          <a:p>
            <a:r>
              <a:rPr lang="en-US" altLang="zh-TW" b="1" baseline="0" smtClean="0"/>
              <a:t>How AI reacts to unknown-unknowns.</a:t>
            </a:r>
          </a:p>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19</a:t>
            </a:fld>
            <a:endParaRPr lang="zh-TW" altLang="en-US"/>
          </a:p>
        </p:txBody>
      </p:sp>
    </p:spTree>
    <p:extLst>
      <p:ext uri="{BB962C8B-B14F-4D97-AF65-F5344CB8AC3E}">
        <p14:creationId xmlns:p14="http://schemas.microsoft.com/office/powerpoint/2010/main" val="2114868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mtClean="0"/>
              <a:t>盧卡斯批判 </a:t>
            </a:r>
            <a:r>
              <a:rPr lang="en-US" altLang="zh-TW" smtClean="0"/>
              <a:t>=&gt;</a:t>
            </a:r>
            <a:r>
              <a:rPr lang="zh-TW" altLang="en-US" smtClean="0"/>
              <a:t> 傳統政策分析沒有充分考慮政策變動對人們預期影響的觀點</a:t>
            </a:r>
            <a:endParaRPr lang="en-US" altLang="zh-TW" smtClean="0"/>
          </a:p>
          <a:p>
            <a:r>
              <a:rPr lang="zh-TW" altLang="en-US" smtClean="0"/>
              <a:t>人們在將來做出預期時，要考慮過去並估計現在的事件對未來的影響，根據所得出的結果而改變他們的行為</a:t>
            </a:r>
            <a:endParaRPr lang="en-US" altLang="zh-TW" smtClean="0"/>
          </a:p>
          <a:p>
            <a:endParaRPr lang="en-US" altLang="zh-TW" smtClean="0"/>
          </a:p>
          <a:p>
            <a:endParaRPr lang="en-US" altLang="zh-TW" smtClean="0"/>
          </a:p>
          <a:p>
            <a:pPr fontAlgn="base"/>
            <a:r>
              <a:rPr lang="zh-TW" altLang="en-US" sz="1200" b="0" i="0" kern="1200" smtClean="0">
                <a:solidFill>
                  <a:schemeClr val="tx1"/>
                </a:solidFill>
                <a:effectLst/>
                <a:latin typeface="+mn-lt"/>
                <a:ea typeface="+mn-ea"/>
                <a:cs typeface="+mn-cs"/>
              </a:rPr>
              <a:t>結構性（</a:t>
            </a:r>
            <a:r>
              <a:rPr lang="en-US" altLang="zh-TW" sz="1200" b="0" i="0" kern="1200" smtClean="0">
                <a:solidFill>
                  <a:schemeClr val="tx1"/>
                </a:solidFill>
                <a:effectLst/>
                <a:latin typeface="+mn-lt"/>
                <a:ea typeface="+mn-ea"/>
                <a:cs typeface="+mn-cs"/>
              </a:rPr>
              <a:t>structural form</a:t>
            </a:r>
            <a:r>
              <a:rPr lang="zh-TW" altLang="en-US" sz="1200" b="0" i="0" kern="1200" smtClean="0">
                <a:solidFill>
                  <a:schemeClr val="tx1"/>
                </a:solidFill>
                <a:effectLst/>
                <a:latin typeface="+mn-lt"/>
                <a:ea typeface="+mn-ea"/>
                <a:cs typeface="+mn-cs"/>
              </a:rPr>
              <a:t>）模型先考慮模型再考慮數據</a:t>
            </a:r>
          </a:p>
          <a:p>
            <a:pPr fontAlgn="base"/>
            <a:r>
              <a:rPr lang="zh-TW" altLang="en-US" sz="1200" b="1" i="0" kern="1200" smtClean="0">
                <a:solidFill>
                  <a:schemeClr val="tx1"/>
                </a:solidFill>
                <a:effectLst/>
                <a:latin typeface="+mn-lt"/>
                <a:ea typeface="+mn-ea"/>
                <a:cs typeface="+mn-cs"/>
              </a:rPr>
              <a:t>簡約型（</a:t>
            </a:r>
            <a:r>
              <a:rPr lang="en-US" altLang="zh-TW" sz="1200" b="1" i="0" kern="1200" smtClean="0">
                <a:solidFill>
                  <a:schemeClr val="tx1"/>
                </a:solidFill>
                <a:effectLst/>
                <a:latin typeface="+mn-lt"/>
                <a:ea typeface="+mn-ea"/>
                <a:cs typeface="+mn-cs"/>
              </a:rPr>
              <a:t>reduced form</a:t>
            </a:r>
            <a:r>
              <a:rPr lang="zh-TW" altLang="en-US" sz="1200" b="1" i="0" kern="1200" smtClean="0">
                <a:solidFill>
                  <a:schemeClr val="tx1"/>
                </a:solidFill>
                <a:effectLst/>
                <a:latin typeface="+mn-lt"/>
                <a:ea typeface="+mn-ea"/>
                <a:cs typeface="+mn-cs"/>
              </a:rPr>
              <a:t>）模型是先考慮數據再考慮模型</a:t>
            </a:r>
            <a:endParaRPr lang="zh-TW" altLang="en-US" sz="1200" b="0" i="0" kern="1200" smtClean="0">
              <a:solidFill>
                <a:schemeClr val="tx1"/>
              </a:solidFill>
              <a:effectLst/>
              <a:latin typeface="+mn-lt"/>
              <a:ea typeface="+mn-ea"/>
              <a:cs typeface="+mn-cs"/>
            </a:endParaRPr>
          </a:p>
          <a:p>
            <a:pPr fontAlgn="base"/>
            <a:r>
              <a:rPr lang="zh-TW" altLang="en-US" sz="1200" b="0" i="0" kern="1200" smtClean="0">
                <a:solidFill>
                  <a:schemeClr val="tx1"/>
                </a:solidFill>
                <a:effectLst/>
                <a:latin typeface="+mn-lt"/>
                <a:ea typeface="+mn-ea"/>
                <a:cs typeface="+mn-cs"/>
              </a:rPr>
              <a:t>結構性（</a:t>
            </a:r>
            <a:r>
              <a:rPr lang="en-US" altLang="zh-TW" sz="1200" b="0" i="0" kern="1200" smtClean="0">
                <a:solidFill>
                  <a:schemeClr val="tx1"/>
                </a:solidFill>
                <a:effectLst/>
                <a:latin typeface="+mn-lt"/>
                <a:ea typeface="+mn-ea"/>
                <a:cs typeface="+mn-cs"/>
              </a:rPr>
              <a:t>structural form</a:t>
            </a:r>
            <a:r>
              <a:rPr lang="zh-TW" altLang="en-US" sz="1200" b="0" i="0" kern="1200" smtClean="0">
                <a:solidFill>
                  <a:schemeClr val="tx1"/>
                </a:solidFill>
                <a:effectLst/>
                <a:latin typeface="+mn-lt"/>
                <a:ea typeface="+mn-ea"/>
                <a:cs typeface="+mn-cs"/>
              </a:rPr>
              <a:t>）模型首先人為的估計一個公式模型，然後再進行檢驗，確定可行後，形成的模型</a:t>
            </a:r>
          </a:p>
          <a:p>
            <a:pPr fontAlgn="base"/>
            <a:r>
              <a:rPr lang="zh-TW" altLang="en-US" sz="1200" b="1" i="0" kern="1200" smtClean="0">
                <a:solidFill>
                  <a:schemeClr val="tx1"/>
                </a:solidFill>
                <a:effectLst/>
                <a:latin typeface="+mn-lt"/>
                <a:ea typeface="+mn-ea"/>
                <a:cs typeface="+mn-cs"/>
              </a:rPr>
              <a:t>簡約型（</a:t>
            </a:r>
            <a:r>
              <a:rPr lang="en-US" altLang="zh-TW" sz="1200" b="1" i="0" kern="1200" smtClean="0">
                <a:solidFill>
                  <a:schemeClr val="tx1"/>
                </a:solidFill>
                <a:effectLst/>
                <a:latin typeface="+mn-lt"/>
                <a:ea typeface="+mn-ea"/>
                <a:cs typeface="+mn-cs"/>
              </a:rPr>
              <a:t>reduced form</a:t>
            </a:r>
            <a:r>
              <a:rPr lang="zh-TW" altLang="en-US" sz="1200" b="1" i="0" kern="1200" smtClean="0">
                <a:solidFill>
                  <a:schemeClr val="tx1"/>
                </a:solidFill>
                <a:effectLst/>
                <a:latin typeface="+mn-lt"/>
                <a:ea typeface="+mn-ea"/>
                <a:cs typeface="+mn-cs"/>
              </a:rPr>
              <a:t>）模型是直接通過利用已知數據推導出潛在的關係，然後求解出這個公式模型</a:t>
            </a:r>
          </a:p>
          <a:p>
            <a:endParaRPr lang="en-US" altLang="zh-TW" smtClean="0"/>
          </a:p>
          <a:p>
            <a:endParaRPr lang="en-US" altLang="zh-TW" smtClean="0"/>
          </a:p>
          <a:p>
            <a:r>
              <a:rPr lang="zh-TW" altLang="en-US" sz="1200" b="0" i="0" kern="1200" smtClean="0">
                <a:solidFill>
                  <a:schemeClr val="tx1"/>
                </a:solidFill>
                <a:effectLst/>
                <a:latin typeface="+mn-lt"/>
                <a:ea typeface="+mn-ea"/>
                <a:cs typeface="+mn-cs"/>
              </a:rPr>
              <a:t>著名的的 </a:t>
            </a:r>
            <a:r>
              <a:rPr lang="en-US" altLang="zh-TW" sz="1200" b="0" i="0" kern="1200" smtClean="0">
                <a:solidFill>
                  <a:schemeClr val="tx1"/>
                </a:solidFill>
                <a:effectLst/>
                <a:latin typeface="+mn-lt"/>
                <a:ea typeface="+mn-ea"/>
                <a:cs typeface="+mn-cs"/>
              </a:rPr>
              <a:t>Lucas </a:t>
            </a:r>
            <a:r>
              <a:rPr lang="zh-TW" altLang="en-US" sz="1200" b="0" i="0" kern="1200" smtClean="0">
                <a:solidFill>
                  <a:schemeClr val="tx1"/>
                </a:solidFill>
                <a:effectLst/>
                <a:latin typeface="+mn-lt"/>
                <a:ea typeface="+mn-ea"/>
                <a:cs typeface="+mn-cs"/>
              </a:rPr>
              <a:t>批評 </a:t>
            </a:r>
            <a:r>
              <a:rPr lang="en-US" altLang="zh-TW" sz="1200" b="0" i="0" kern="1200" smtClean="0">
                <a:solidFill>
                  <a:schemeClr val="tx1"/>
                </a:solidFill>
                <a:effectLst/>
                <a:latin typeface="+mn-lt"/>
                <a:ea typeface="+mn-ea"/>
                <a:cs typeface="+mn-cs"/>
              </a:rPr>
              <a:t>(Lucas critique)</a:t>
            </a:r>
            <a:r>
              <a:rPr lang="zh-TW" altLang="en-US" sz="1200" b="0" i="0" kern="1200" smtClean="0">
                <a:solidFill>
                  <a:schemeClr val="tx1"/>
                </a:solidFill>
                <a:effectLst/>
                <a:latin typeface="+mn-lt"/>
                <a:ea typeface="+mn-ea"/>
                <a:cs typeface="+mn-cs"/>
              </a:rPr>
              <a:t>，則是對央行和政府等政策提出批判，根據菲利浦曲線的理論，如果想要降低失業率，央行可藉由貨幣政策提高通膨，因為通膨和失業率有著反向的關係。</a:t>
            </a:r>
            <a:endParaRPr lang="en-US" altLang="zh-TW" smtClean="0"/>
          </a:p>
          <a:p>
            <a:r>
              <a:rPr lang="zh-TW" altLang="en-US" sz="1200" b="0" i="0" kern="1200" smtClean="0">
                <a:solidFill>
                  <a:schemeClr val="tx1"/>
                </a:solidFill>
                <a:effectLst/>
                <a:latin typeface="+mn-lt"/>
                <a:ea typeface="+mn-ea"/>
                <a:cs typeface="+mn-cs"/>
              </a:rPr>
              <a:t>然而 </a:t>
            </a:r>
            <a:r>
              <a:rPr lang="en-US" altLang="zh-TW" sz="1200" b="0" i="0" kern="1200" smtClean="0">
                <a:solidFill>
                  <a:schemeClr val="tx1"/>
                </a:solidFill>
                <a:effectLst/>
                <a:latin typeface="+mn-lt"/>
                <a:ea typeface="+mn-ea"/>
                <a:cs typeface="+mn-cs"/>
              </a:rPr>
              <a:t>Lucas </a:t>
            </a:r>
            <a:r>
              <a:rPr lang="zh-TW" altLang="en-US" sz="1200" b="0" i="0" kern="1200" smtClean="0">
                <a:solidFill>
                  <a:schemeClr val="tx1"/>
                </a:solidFill>
                <a:effectLst/>
                <a:latin typeface="+mn-lt"/>
                <a:ea typeface="+mn-ea"/>
                <a:cs typeface="+mn-cs"/>
              </a:rPr>
              <a:t>表示人們會對這類政策產生預期，而作出行為調整來因應政策變化，結果將使得原本希望的政策效果無效。因此政府不應該只注重整體 </a:t>
            </a:r>
            <a:r>
              <a:rPr lang="en-US" altLang="zh-TW" sz="1200" b="0" i="0" kern="1200" smtClean="0">
                <a:solidFill>
                  <a:schemeClr val="tx1"/>
                </a:solidFill>
                <a:effectLst/>
                <a:latin typeface="+mn-lt"/>
                <a:ea typeface="+mn-ea"/>
                <a:cs typeface="+mn-cs"/>
              </a:rPr>
              <a:t>(aggregate) </a:t>
            </a:r>
            <a:r>
              <a:rPr lang="zh-TW" altLang="en-US" sz="1200" b="0" i="0" kern="1200" smtClean="0">
                <a:solidFill>
                  <a:schemeClr val="tx1"/>
                </a:solidFill>
                <a:effectLst/>
                <a:latin typeface="+mn-lt"/>
                <a:ea typeface="+mn-ea"/>
                <a:cs typeface="+mn-cs"/>
              </a:rPr>
              <a:t>的經濟指標 </a:t>
            </a:r>
            <a:r>
              <a:rPr lang="en-US" altLang="zh-TW" sz="1200" b="0" i="0" kern="1200" smtClean="0">
                <a:solidFill>
                  <a:schemeClr val="tx1"/>
                </a:solidFill>
                <a:effectLst/>
                <a:latin typeface="+mn-lt"/>
                <a:ea typeface="+mn-ea"/>
                <a:cs typeface="+mn-cs"/>
              </a:rPr>
              <a:t>(ex: </a:t>
            </a:r>
            <a:r>
              <a:rPr lang="zh-TW" altLang="en-US" sz="1200" b="0" i="0" kern="1200" smtClean="0">
                <a:solidFill>
                  <a:schemeClr val="tx1"/>
                </a:solidFill>
                <a:effectLst/>
                <a:latin typeface="+mn-lt"/>
                <a:ea typeface="+mn-ea"/>
                <a:cs typeface="+mn-cs"/>
              </a:rPr>
              <a:t>通膨、失業率</a:t>
            </a:r>
            <a:r>
              <a:rPr lang="en-US" altLang="zh-TW" sz="1200" b="0" i="0" kern="1200" smtClean="0">
                <a:solidFill>
                  <a:schemeClr val="tx1"/>
                </a:solidFill>
                <a:effectLst/>
                <a:latin typeface="+mn-lt"/>
                <a:ea typeface="+mn-ea"/>
                <a:cs typeface="+mn-cs"/>
              </a:rPr>
              <a:t>)</a:t>
            </a:r>
            <a:r>
              <a:rPr lang="zh-TW" altLang="en-US" sz="1200" b="0" i="0" kern="1200" smtClean="0">
                <a:solidFill>
                  <a:schemeClr val="tx1"/>
                </a:solidFill>
                <a:effectLst/>
                <a:latin typeface="+mn-lt"/>
                <a:ea typeface="+mn-ea"/>
                <a:cs typeface="+mn-cs"/>
              </a:rPr>
              <a:t>，而應當回到家戶、企業、個人等個體基礎 </a:t>
            </a:r>
            <a:r>
              <a:rPr lang="en-US" altLang="zh-TW" sz="1200" b="0" i="0" kern="1200" smtClean="0">
                <a:solidFill>
                  <a:schemeClr val="tx1"/>
                </a:solidFill>
                <a:effectLst/>
                <a:latin typeface="+mn-lt"/>
                <a:ea typeface="+mn-ea"/>
                <a:cs typeface="+mn-cs"/>
              </a:rPr>
              <a:t>(microfoundations) </a:t>
            </a:r>
            <a:r>
              <a:rPr lang="zh-TW" altLang="en-US" sz="1200" b="0" i="0" kern="1200" smtClean="0">
                <a:solidFill>
                  <a:schemeClr val="tx1"/>
                </a:solidFill>
                <a:effectLst/>
                <a:latin typeface="+mn-lt"/>
                <a:ea typeface="+mn-ea"/>
                <a:cs typeface="+mn-cs"/>
              </a:rPr>
              <a:t>的資料，來分析其總體經濟政策效果</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20</a:t>
            </a:fld>
            <a:endParaRPr lang="zh-TW" altLang="en-US"/>
          </a:p>
        </p:txBody>
      </p:sp>
    </p:spTree>
    <p:extLst>
      <p:ext uri="{BB962C8B-B14F-4D97-AF65-F5344CB8AC3E}">
        <p14:creationId xmlns:p14="http://schemas.microsoft.com/office/powerpoint/2010/main" val="34369633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mtClean="0"/>
              <a:t>盧卡斯批判 </a:t>
            </a:r>
            <a:r>
              <a:rPr lang="en-US" altLang="zh-TW" smtClean="0"/>
              <a:t>=&gt;</a:t>
            </a:r>
            <a:r>
              <a:rPr lang="zh-TW" altLang="en-US" smtClean="0"/>
              <a:t> 傳統政策分析沒有充分考慮政策變動對人們預期影響的觀點</a:t>
            </a:r>
            <a:endParaRPr lang="en-US" altLang="zh-TW" smtClean="0"/>
          </a:p>
          <a:p>
            <a:r>
              <a:rPr lang="zh-TW" altLang="en-US" smtClean="0"/>
              <a:t>人們在將來做出預期時，要考慮過去並估計現在的事件對未來的影響，根據所得出的結果而改變他們的行為</a:t>
            </a:r>
            <a:endParaRPr lang="en-US" altLang="zh-TW" smtClean="0"/>
          </a:p>
          <a:p>
            <a:endParaRPr lang="en-US" altLang="zh-TW" smtClean="0"/>
          </a:p>
          <a:p>
            <a:r>
              <a:rPr lang="zh-TW" altLang="en-US" sz="1200" b="0" i="0" kern="1200" smtClean="0">
                <a:solidFill>
                  <a:schemeClr val="tx1"/>
                </a:solidFill>
                <a:effectLst/>
                <a:latin typeface="+mn-lt"/>
                <a:ea typeface="+mn-ea"/>
                <a:cs typeface="+mn-cs"/>
              </a:rPr>
              <a:t>著名的的 </a:t>
            </a:r>
            <a:r>
              <a:rPr lang="en-US" altLang="zh-TW" sz="1200" b="0" i="0" kern="1200" smtClean="0">
                <a:solidFill>
                  <a:schemeClr val="tx1"/>
                </a:solidFill>
                <a:effectLst/>
                <a:latin typeface="+mn-lt"/>
                <a:ea typeface="+mn-ea"/>
                <a:cs typeface="+mn-cs"/>
              </a:rPr>
              <a:t>Lucas </a:t>
            </a:r>
            <a:r>
              <a:rPr lang="zh-TW" altLang="en-US" sz="1200" b="0" i="0" kern="1200" smtClean="0">
                <a:solidFill>
                  <a:schemeClr val="tx1"/>
                </a:solidFill>
                <a:effectLst/>
                <a:latin typeface="+mn-lt"/>
                <a:ea typeface="+mn-ea"/>
                <a:cs typeface="+mn-cs"/>
              </a:rPr>
              <a:t>批評 </a:t>
            </a:r>
            <a:r>
              <a:rPr lang="en-US" altLang="zh-TW" sz="1200" b="0" i="0" kern="1200" smtClean="0">
                <a:solidFill>
                  <a:schemeClr val="tx1"/>
                </a:solidFill>
                <a:effectLst/>
                <a:latin typeface="+mn-lt"/>
                <a:ea typeface="+mn-ea"/>
                <a:cs typeface="+mn-cs"/>
              </a:rPr>
              <a:t>(Lucas critique)</a:t>
            </a:r>
            <a:r>
              <a:rPr lang="zh-TW" altLang="en-US" sz="1200" b="0" i="0" kern="1200" smtClean="0">
                <a:solidFill>
                  <a:schemeClr val="tx1"/>
                </a:solidFill>
                <a:effectLst/>
                <a:latin typeface="+mn-lt"/>
                <a:ea typeface="+mn-ea"/>
                <a:cs typeface="+mn-cs"/>
              </a:rPr>
              <a:t>，則是對央行和政府等政策提出批判，根據菲利浦曲線的理論，如果想要降低失業率，央行可藉由貨幣政策提高通膨，因為通膨和失業率有著反向的關係。</a:t>
            </a:r>
            <a:endParaRPr lang="en-US" altLang="zh-TW" smtClean="0"/>
          </a:p>
          <a:p>
            <a:r>
              <a:rPr lang="zh-TW" altLang="en-US" sz="1200" b="0" i="0" kern="1200" smtClean="0">
                <a:solidFill>
                  <a:schemeClr val="tx1"/>
                </a:solidFill>
                <a:effectLst/>
                <a:latin typeface="+mn-lt"/>
                <a:ea typeface="+mn-ea"/>
                <a:cs typeface="+mn-cs"/>
              </a:rPr>
              <a:t>然而 </a:t>
            </a:r>
            <a:r>
              <a:rPr lang="en-US" altLang="zh-TW" sz="1200" b="0" i="0" kern="1200" smtClean="0">
                <a:solidFill>
                  <a:schemeClr val="tx1"/>
                </a:solidFill>
                <a:effectLst/>
                <a:latin typeface="+mn-lt"/>
                <a:ea typeface="+mn-ea"/>
                <a:cs typeface="+mn-cs"/>
              </a:rPr>
              <a:t>Lucas </a:t>
            </a:r>
            <a:r>
              <a:rPr lang="zh-TW" altLang="en-US" sz="1200" b="0" i="0" kern="1200" smtClean="0">
                <a:solidFill>
                  <a:schemeClr val="tx1"/>
                </a:solidFill>
                <a:effectLst/>
                <a:latin typeface="+mn-lt"/>
                <a:ea typeface="+mn-ea"/>
                <a:cs typeface="+mn-cs"/>
              </a:rPr>
              <a:t>表示人們會對這類政策產生預期，而作出行為調整來因應政策變化，結果將使得原本希望的政策效果無效。因此政府不應該只注重整體 </a:t>
            </a:r>
            <a:r>
              <a:rPr lang="en-US" altLang="zh-TW" sz="1200" b="0" i="0" kern="1200" smtClean="0">
                <a:solidFill>
                  <a:schemeClr val="tx1"/>
                </a:solidFill>
                <a:effectLst/>
                <a:latin typeface="+mn-lt"/>
                <a:ea typeface="+mn-ea"/>
                <a:cs typeface="+mn-cs"/>
              </a:rPr>
              <a:t>(aggregate) </a:t>
            </a:r>
            <a:r>
              <a:rPr lang="zh-TW" altLang="en-US" sz="1200" b="0" i="0" kern="1200" smtClean="0">
                <a:solidFill>
                  <a:schemeClr val="tx1"/>
                </a:solidFill>
                <a:effectLst/>
                <a:latin typeface="+mn-lt"/>
                <a:ea typeface="+mn-ea"/>
                <a:cs typeface="+mn-cs"/>
              </a:rPr>
              <a:t>的經濟指標 </a:t>
            </a:r>
            <a:r>
              <a:rPr lang="en-US" altLang="zh-TW" sz="1200" b="0" i="0" kern="1200" smtClean="0">
                <a:solidFill>
                  <a:schemeClr val="tx1"/>
                </a:solidFill>
                <a:effectLst/>
                <a:latin typeface="+mn-lt"/>
                <a:ea typeface="+mn-ea"/>
                <a:cs typeface="+mn-cs"/>
              </a:rPr>
              <a:t>(ex: </a:t>
            </a:r>
            <a:r>
              <a:rPr lang="zh-TW" altLang="en-US" sz="1200" b="0" i="0" kern="1200" smtClean="0">
                <a:solidFill>
                  <a:schemeClr val="tx1"/>
                </a:solidFill>
                <a:effectLst/>
                <a:latin typeface="+mn-lt"/>
                <a:ea typeface="+mn-ea"/>
                <a:cs typeface="+mn-cs"/>
              </a:rPr>
              <a:t>通膨、失業率</a:t>
            </a:r>
            <a:r>
              <a:rPr lang="en-US" altLang="zh-TW" sz="1200" b="0" i="0" kern="1200" smtClean="0">
                <a:solidFill>
                  <a:schemeClr val="tx1"/>
                </a:solidFill>
                <a:effectLst/>
                <a:latin typeface="+mn-lt"/>
                <a:ea typeface="+mn-ea"/>
                <a:cs typeface="+mn-cs"/>
              </a:rPr>
              <a:t>)</a:t>
            </a:r>
            <a:r>
              <a:rPr lang="zh-TW" altLang="en-US" sz="1200" b="0" i="0" kern="1200" smtClean="0">
                <a:solidFill>
                  <a:schemeClr val="tx1"/>
                </a:solidFill>
                <a:effectLst/>
                <a:latin typeface="+mn-lt"/>
                <a:ea typeface="+mn-ea"/>
                <a:cs typeface="+mn-cs"/>
              </a:rPr>
              <a:t>，而應當回到家戶、企業、個人等個體基礎 </a:t>
            </a:r>
            <a:r>
              <a:rPr lang="en-US" altLang="zh-TW" sz="1200" b="0" i="0" kern="1200" smtClean="0">
                <a:solidFill>
                  <a:schemeClr val="tx1"/>
                </a:solidFill>
                <a:effectLst/>
                <a:latin typeface="+mn-lt"/>
                <a:ea typeface="+mn-ea"/>
                <a:cs typeface="+mn-cs"/>
              </a:rPr>
              <a:t>(microfoundations) </a:t>
            </a:r>
            <a:r>
              <a:rPr lang="zh-TW" altLang="en-US" sz="1200" b="0" i="0" kern="1200" smtClean="0">
                <a:solidFill>
                  <a:schemeClr val="tx1"/>
                </a:solidFill>
                <a:effectLst/>
                <a:latin typeface="+mn-lt"/>
                <a:ea typeface="+mn-ea"/>
                <a:cs typeface="+mn-cs"/>
              </a:rPr>
              <a:t>的資料，來分析其總體經濟政策效果</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pPr fontAlgn="base"/>
            <a:r>
              <a:rPr lang="zh-TW" altLang="en-US" sz="1200" b="1" i="0" kern="1200" smtClean="0">
                <a:solidFill>
                  <a:schemeClr val="tx1"/>
                </a:solidFill>
                <a:effectLst/>
                <a:latin typeface="+mn-lt"/>
                <a:ea typeface="+mn-ea"/>
                <a:cs typeface="+mn-cs"/>
              </a:rPr>
              <a:t>結構性（</a:t>
            </a:r>
            <a:r>
              <a:rPr lang="en-US" altLang="zh-TW" sz="1200" b="1" i="0" kern="1200" smtClean="0">
                <a:solidFill>
                  <a:schemeClr val="tx1"/>
                </a:solidFill>
                <a:effectLst/>
                <a:latin typeface="+mn-lt"/>
                <a:ea typeface="+mn-ea"/>
                <a:cs typeface="+mn-cs"/>
              </a:rPr>
              <a:t>structural form</a:t>
            </a:r>
            <a:r>
              <a:rPr lang="zh-TW" altLang="en-US" sz="1200" b="1" i="0" kern="1200" smtClean="0">
                <a:solidFill>
                  <a:schemeClr val="tx1"/>
                </a:solidFill>
                <a:effectLst/>
                <a:latin typeface="+mn-lt"/>
                <a:ea typeface="+mn-ea"/>
                <a:cs typeface="+mn-cs"/>
              </a:rPr>
              <a:t>）模型先考慮模型再考慮數據</a:t>
            </a:r>
          </a:p>
          <a:p>
            <a:pPr fontAlgn="base"/>
            <a:r>
              <a:rPr lang="zh-TW" altLang="en-US" sz="1200" b="0" i="0" kern="1200" smtClean="0">
                <a:solidFill>
                  <a:schemeClr val="tx1"/>
                </a:solidFill>
                <a:effectLst/>
                <a:latin typeface="+mn-lt"/>
                <a:ea typeface="+mn-ea"/>
                <a:cs typeface="+mn-cs"/>
              </a:rPr>
              <a:t>簡約型（</a:t>
            </a:r>
            <a:r>
              <a:rPr lang="en-US" altLang="zh-TW" sz="1200" b="0" i="0" kern="1200" smtClean="0">
                <a:solidFill>
                  <a:schemeClr val="tx1"/>
                </a:solidFill>
                <a:effectLst/>
                <a:latin typeface="+mn-lt"/>
                <a:ea typeface="+mn-ea"/>
                <a:cs typeface="+mn-cs"/>
              </a:rPr>
              <a:t>reduced form</a:t>
            </a:r>
            <a:r>
              <a:rPr lang="zh-TW" altLang="en-US" sz="1200" b="0" i="0" kern="1200" smtClean="0">
                <a:solidFill>
                  <a:schemeClr val="tx1"/>
                </a:solidFill>
                <a:effectLst/>
                <a:latin typeface="+mn-lt"/>
                <a:ea typeface="+mn-ea"/>
                <a:cs typeface="+mn-cs"/>
              </a:rPr>
              <a:t>）模型是先考慮數據再考慮模型</a:t>
            </a:r>
          </a:p>
          <a:p>
            <a:pPr fontAlgn="base"/>
            <a:r>
              <a:rPr lang="zh-TW" altLang="en-US" sz="1200" b="1" i="0" kern="1200" smtClean="0">
                <a:solidFill>
                  <a:schemeClr val="tx1"/>
                </a:solidFill>
                <a:effectLst/>
                <a:latin typeface="+mn-lt"/>
                <a:ea typeface="+mn-ea"/>
                <a:cs typeface="+mn-cs"/>
              </a:rPr>
              <a:t>結構性（</a:t>
            </a:r>
            <a:r>
              <a:rPr lang="en-US" altLang="zh-TW" sz="1200" b="1" i="0" kern="1200" smtClean="0">
                <a:solidFill>
                  <a:schemeClr val="tx1"/>
                </a:solidFill>
                <a:effectLst/>
                <a:latin typeface="+mn-lt"/>
                <a:ea typeface="+mn-ea"/>
                <a:cs typeface="+mn-cs"/>
              </a:rPr>
              <a:t>structural form</a:t>
            </a:r>
            <a:r>
              <a:rPr lang="zh-TW" altLang="en-US" sz="1200" b="1" i="0" kern="1200" smtClean="0">
                <a:solidFill>
                  <a:schemeClr val="tx1"/>
                </a:solidFill>
                <a:effectLst/>
                <a:latin typeface="+mn-lt"/>
                <a:ea typeface="+mn-ea"/>
                <a:cs typeface="+mn-cs"/>
              </a:rPr>
              <a:t>）模型首先人為的估計一個公式模型，然後再進行檢驗，確定可行後，形成的模型</a:t>
            </a:r>
          </a:p>
          <a:p>
            <a:pPr fontAlgn="base"/>
            <a:r>
              <a:rPr lang="zh-TW" altLang="en-US" sz="1200" b="0" i="0" kern="1200" smtClean="0">
                <a:solidFill>
                  <a:schemeClr val="tx1"/>
                </a:solidFill>
                <a:effectLst/>
                <a:latin typeface="+mn-lt"/>
                <a:ea typeface="+mn-ea"/>
                <a:cs typeface="+mn-cs"/>
              </a:rPr>
              <a:t>簡約型（</a:t>
            </a:r>
            <a:r>
              <a:rPr lang="en-US" altLang="zh-TW" sz="1200" b="0" i="0" kern="1200" smtClean="0">
                <a:solidFill>
                  <a:schemeClr val="tx1"/>
                </a:solidFill>
                <a:effectLst/>
                <a:latin typeface="+mn-lt"/>
                <a:ea typeface="+mn-ea"/>
                <a:cs typeface="+mn-cs"/>
              </a:rPr>
              <a:t>reduced form</a:t>
            </a:r>
            <a:r>
              <a:rPr lang="zh-TW" altLang="en-US" sz="1200" b="0" i="0" kern="1200" smtClean="0">
                <a:solidFill>
                  <a:schemeClr val="tx1"/>
                </a:solidFill>
                <a:effectLst/>
                <a:latin typeface="+mn-lt"/>
                <a:ea typeface="+mn-ea"/>
                <a:cs typeface="+mn-cs"/>
              </a:rPr>
              <a:t>）模型是直接通過利用已知數據推導出潛在的關係，然後求解出這個公式模型</a:t>
            </a:r>
          </a:p>
          <a:p>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r>
              <a:rPr lang="zh-TW" altLang="en-US" smtClean="0"/>
              <a:t>人類可以問他們如何做出決定</a:t>
            </a:r>
            <a:endParaRPr lang="en-US" altLang="zh-TW" smtClean="0"/>
          </a:p>
          <a:p>
            <a:r>
              <a:rPr lang="zh-TW" altLang="en-US" smtClean="0"/>
              <a:t>但</a:t>
            </a:r>
            <a:r>
              <a:rPr lang="en-US" altLang="zh-TW" smtClean="0"/>
              <a:t>AI</a:t>
            </a:r>
            <a:r>
              <a:rPr lang="zh-TW" altLang="en-US" smtClean="0"/>
              <a:t>做出決定的邏輯誰會了解</a:t>
            </a:r>
            <a:r>
              <a:rPr lang="en-US" altLang="zh-TW" smtClean="0"/>
              <a:t>??</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21</a:t>
            </a:fld>
            <a:endParaRPr lang="zh-TW" altLang="en-US"/>
          </a:p>
        </p:txBody>
      </p:sp>
    </p:spTree>
    <p:extLst>
      <p:ext uri="{BB962C8B-B14F-4D97-AF65-F5344CB8AC3E}">
        <p14:creationId xmlns:p14="http://schemas.microsoft.com/office/powerpoint/2010/main" val="22827689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22</a:t>
            </a:fld>
            <a:endParaRPr lang="zh-TW" altLang="en-US"/>
          </a:p>
        </p:txBody>
      </p:sp>
    </p:spTree>
    <p:extLst>
      <p:ext uri="{BB962C8B-B14F-4D97-AF65-F5344CB8AC3E}">
        <p14:creationId xmlns:p14="http://schemas.microsoft.com/office/powerpoint/2010/main" val="39426002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23</a:t>
            </a:fld>
            <a:endParaRPr lang="zh-TW" altLang="en-US"/>
          </a:p>
        </p:txBody>
      </p:sp>
    </p:spTree>
    <p:extLst>
      <p:ext uri="{BB962C8B-B14F-4D97-AF65-F5344CB8AC3E}">
        <p14:creationId xmlns:p14="http://schemas.microsoft.com/office/powerpoint/2010/main" val="3244931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25</a:t>
            </a:fld>
            <a:endParaRPr lang="zh-TW" altLang="en-US"/>
          </a:p>
        </p:txBody>
      </p:sp>
    </p:spTree>
    <p:extLst>
      <p:ext uri="{BB962C8B-B14F-4D97-AF65-F5344CB8AC3E}">
        <p14:creationId xmlns:p14="http://schemas.microsoft.com/office/powerpoint/2010/main" val="19301333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mtClean="0"/>
              <a:t>人類無法預見未來，但可以很好應對問題</a:t>
            </a:r>
            <a:endParaRPr lang="en-US" altLang="zh-TW" smtClean="0"/>
          </a:p>
          <a:p>
            <a:r>
              <a:rPr lang="zh-TW" altLang="en-US" smtClean="0"/>
              <a:t>擁有理論概念推理能力、組織結構的決策能力、分工合作</a:t>
            </a:r>
            <a:endParaRPr lang="en-US" altLang="zh-TW" smtClean="0"/>
          </a:p>
          <a:p>
            <a:r>
              <a:rPr lang="zh-TW" altLang="en-US" smtClean="0"/>
              <a:t>人工智慧還做不到這種分散的目標制定機制</a:t>
            </a:r>
            <a:endParaRPr lang="en-US" altLang="zh-TW" smtClean="0"/>
          </a:p>
          <a:p>
            <a:r>
              <a:rPr lang="zh-TW" altLang="en-US" smtClean="0"/>
              <a:t>只能協助收集信息並對部分問題進行建模</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27</a:t>
            </a:fld>
            <a:endParaRPr lang="zh-TW" altLang="en-US"/>
          </a:p>
        </p:txBody>
      </p:sp>
    </p:spTree>
    <p:extLst>
      <p:ext uri="{BB962C8B-B14F-4D97-AF65-F5344CB8AC3E}">
        <p14:creationId xmlns:p14="http://schemas.microsoft.com/office/powerpoint/2010/main" val="27024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2</a:t>
            </a:fld>
            <a:endParaRPr lang="zh-TW" altLang="en-US"/>
          </a:p>
        </p:txBody>
      </p:sp>
    </p:spTree>
    <p:extLst>
      <p:ext uri="{BB962C8B-B14F-4D97-AF65-F5344CB8AC3E}">
        <p14:creationId xmlns:p14="http://schemas.microsoft.com/office/powerpoint/2010/main" val="28595012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smtClean="0">
                <a:solidFill>
                  <a:schemeClr val="tx1"/>
                </a:solidFill>
                <a:effectLst/>
                <a:latin typeface="+mn-lt"/>
                <a:ea typeface="+mn-ea"/>
                <a:cs typeface="+mn-cs"/>
              </a:rPr>
              <a:t>流動性儲藏</a:t>
            </a:r>
            <a:r>
              <a:rPr lang="en-US" altLang="zh-TW" sz="1200" b="0" i="0" kern="1200" smtClean="0">
                <a:solidFill>
                  <a:schemeClr val="tx1"/>
                </a:solidFill>
                <a:effectLst/>
                <a:latin typeface="+mn-lt"/>
                <a:ea typeface="+mn-ea"/>
                <a:cs typeface="+mn-cs"/>
              </a:rPr>
              <a:t>(Liquidity Hoarding)</a:t>
            </a:r>
            <a:r>
              <a:rPr lang="zh-TW" altLang="en-US" sz="1200" b="0" i="0" kern="1200" smtClean="0">
                <a:solidFill>
                  <a:schemeClr val="tx1"/>
                </a:solidFill>
                <a:effectLst/>
                <a:latin typeface="+mn-lt"/>
                <a:ea typeface="+mn-ea"/>
                <a:cs typeface="+mn-cs"/>
              </a:rPr>
              <a:t>：</a:t>
            </a:r>
            <a:r>
              <a:rPr lang="zh-TW" altLang="en-US" sz="1200" b="1" i="0" kern="1200" smtClean="0">
                <a:solidFill>
                  <a:schemeClr val="tx1"/>
                </a:solidFill>
                <a:effectLst/>
                <a:latin typeface="+mn-lt"/>
                <a:ea typeface="+mn-ea"/>
                <a:cs typeface="+mn-cs"/>
              </a:rPr>
              <a:t>銀行為了避免自身的流動性出現 問題，對其他銀行收回</a:t>
            </a:r>
            <a:r>
              <a:rPr lang="en-US" altLang="zh-TW" sz="1200" b="1" i="0" kern="1200" smtClean="0">
                <a:solidFill>
                  <a:schemeClr val="tx1"/>
                </a:solidFill>
                <a:effectLst/>
                <a:latin typeface="+mn-lt"/>
                <a:ea typeface="+mn-ea"/>
                <a:cs typeface="+mn-cs"/>
              </a:rPr>
              <a:t>/</a:t>
            </a:r>
            <a:r>
              <a:rPr lang="zh-TW" altLang="en-US" sz="1200" b="1" i="0" kern="1200" smtClean="0">
                <a:solidFill>
                  <a:schemeClr val="tx1"/>
                </a:solidFill>
                <a:effectLst/>
                <a:latin typeface="+mn-lt"/>
                <a:ea typeface="+mn-ea"/>
                <a:cs typeface="+mn-cs"/>
              </a:rPr>
              <a:t>停止拆款以增加自身 的流動性</a:t>
            </a:r>
            <a:r>
              <a:rPr lang="zh-TW" altLang="en-US" sz="1200" b="0" i="0" kern="1200" smtClean="0">
                <a:solidFill>
                  <a:schemeClr val="tx1"/>
                </a:solidFill>
                <a:effectLst/>
                <a:latin typeface="+mn-lt"/>
                <a:ea typeface="+mn-ea"/>
                <a:cs typeface="+mn-cs"/>
              </a:rPr>
              <a:t>。 </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pPr fontAlgn="base"/>
            <a:r>
              <a:rPr lang="zh-TW" altLang="en-US" sz="1200" b="1" i="0" kern="1200" smtClean="0">
                <a:solidFill>
                  <a:schemeClr val="tx1"/>
                </a:solidFill>
                <a:effectLst/>
                <a:latin typeface="+mn-lt"/>
                <a:ea typeface="+mn-ea"/>
                <a:cs typeface="+mn-cs"/>
              </a:rPr>
              <a:t/>
            </a:r>
            <a:br>
              <a:rPr lang="zh-TW" altLang="en-US" sz="1200" b="1" i="0" kern="1200" smtClean="0">
                <a:solidFill>
                  <a:schemeClr val="tx1"/>
                </a:solidFill>
                <a:effectLst/>
                <a:latin typeface="+mn-lt"/>
                <a:ea typeface="+mn-ea"/>
                <a:cs typeface="+mn-cs"/>
              </a:rPr>
            </a:br>
            <a:r>
              <a:rPr lang="zh-TW" altLang="en-US" sz="1200" b="1" i="0" kern="1200" smtClean="0">
                <a:solidFill>
                  <a:schemeClr val="tx1"/>
                </a:solidFill>
                <a:effectLst/>
                <a:latin typeface="+mn-lt"/>
                <a:ea typeface="+mn-ea"/>
                <a:cs typeface="+mn-cs"/>
              </a:rPr>
              <a:t>什麼是信貸緊縮</a:t>
            </a:r>
            <a:r>
              <a:rPr lang="en-US" altLang="zh-TW" sz="1200" b="1" i="0" kern="1200" smtClean="0">
                <a:solidFill>
                  <a:schemeClr val="tx1"/>
                </a:solidFill>
                <a:effectLst/>
                <a:latin typeface="+mn-lt"/>
                <a:ea typeface="+mn-ea"/>
                <a:cs typeface="+mn-cs"/>
              </a:rPr>
              <a:t>(Credit Crunch)</a:t>
            </a:r>
            <a:r>
              <a:rPr lang="zh-TW" altLang="en-US" sz="1200" b="1" i="0" kern="1200" smtClean="0">
                <a:solidFill>
                  <a:schemeClr val="tx1"/>
                </a:solidFill>
                <a:effectLst/>
                <a:latin typeface="+mn-lt"/>
                <a:ea typeface="+mn-ea"/>
                <a:cs typeface="+mn-cs"/>
              </a:rPr>
              <a:t>？</a:t>
            </a:r>
            <a:endParaRPr lang="zh-TW" altLang="en-US" sz="1200" b="0" i="0" kern="1200" smtClean="0">
              <a:solidFill>
                <a:schemeClr val="tx1"/>
              </a:solidFill>
              <a:effectLst/>
              <a:latin typeface="+mn-lt"/>
              <a:ea typeface="+mn-ea"/>
              <a:cs typeface="+mn-cs"/>
            </a:endParaRPr>
          </a:p>
          <a:p>
            <a:pPr fontAlgn="base"/>
            <a:r>
              <a:rPr lang="zh-TW" altLang="en-US" sz="1200" b="0" i="0" kern="1200" smtClean="0">
                <a:solidFill>
                  <a:schemeClr val="tx1"/>
                </a:solidFill>
                <a:effectLst/>
                <a:latin typeface="+mn-lt"/>
                <a:ea typeface="+mn-ea"/>
                <a:cs typeface="+mn-cs"/>
              </a:rPr>
              <a:t> </a:t>
            </a:r>
          </a:p>
          <a:p>
            <a:pPr fontAlgn="base"/>
            <a:r>
              <a:rPr lang="zh-TW" altLang="en-US" sz="1200" b="0" i="0" kern="1200" smtClean="0">
                <a:solidFill>
                  <a:schemeClr val="tx1"/>
                </a:solidFill>
                <a:effectLst/>
                <a:latin typeface="+mn-lt"/>
                <a:ea typeface="+mn-ea"/>
                <a:cs typeface="+mn-cs"/>
              </a:rPr>
              <a:t>資本極度難求的經濟狀態。銀行和投資者對貸款資金給公司戒慎恐懼，舉債成本因此顯著上升。</a:t>
            </a:r>
          </a:p>
          <a:p>
            <a:pPr fontAlgn="base"/>
            <a:r>
              <a:rPr lang="zh-TW" altLang="en-US" sz="1200" b="0" i="0" kern="1200" smtClean="0">
                <a:solidFill>
                  <a:schemeClr val="tx1"/>
                </a:solidFill>
                <a:effectLst/>
                <a:latin typeface="+mn-lt"/>
                <a:ea typeface="+mn-ea"/>
                <a:cs typeface="+mn-cs"/>
              </a:rPr>
              <a:t> </a:t>
            </a:r>
          </a:p>
          <a:p>
            <a:pPr fontAlgn="base"/>
            <a:r>
              <a:rPr lang="en-US" altLang="zh-TW" sz="1200" b="1" i="0" kern="1200" smtClean="0">
                <a:solidFill>
                  <a:schemeClr val="tx1"/>
                </a:solidFill>
                <a:effectLst/>
                <a:latin typeface="+mn-lt"/>
                <a:ea typeface="+mn-ea"/>
                <a:cs typeface="+mn-cs"/>
              </a:rPr>
              <a:t>Investopedia </a:t>
            </a:r>
            <a:r>
              <a:rPr lang="zh-TW" altLang="en-US" sz="1200" b="1" i="0" kern="1200" smtClean="0">
                <a:solidFill>
                  <a:schemeClr val="tx1"/>
                </a:solidFill>
                <a:effectLst/>
                <a:latin typeface="+mn-lt"/>
                <a:ea typeface="+mn-ea"/>
                <a:cs typeface="+mn-cs"/>
              </a:rPr>
              <a:t>的解釋</a:t>
            </a:r>
            <a:endParaRPr lang="zh-TW" altLang="en-US" sz="1200" b="0" i="0" kern="1200" smtClean="0">
              <a:solidFill>
                <a:schemeClr val="tx1"/>
              </a:solidFill>
              <a:effectLst/>
              <a:latin typeface="+mn-lt"/>
              <a:ea typeface="+mn-ea"/>
              <a:cs typeface="+mn-cs"/>
            </a:endParaRPr>
          </a:p>
          <a:p>
            <a:pPr fontAlgn="base"/>
            <a:r>
              <a:rPr lang="zh-TW" altLang="en-US" sz="1200" b="0" i="0" kern="1200" smtClean="0">
                <a:solidFill>
                  <a:schemeClr val="tx1"/>
                </a:solidFill>
                <a:effectLst/>
                <a:latin typeface="+mn-lt"/>
                <a:ea typeface="+mn-ea"/>
                <a:cs typeface="+mn-cs"/>
              </a:rPr>
              <a:t> </a:t>
            </a:r>
          </a:p>
          <a:p>
            <a:pPr fontAlgn="base"/>
            <a:r>
              <a:rPr lang="zh-TW" altLang="en-US" sz="1200" b="0" i="0" kern="1200" smtClean="0">
                <a:solidFill>
                  <a:schemeClr val="tx1"/>
                </a:solidFill>
                <a:effectLst/>
                <a:latin typeface="+mn-lt"/>
                <a:ea typeface="+mn-ea"/>
                <a:cs typeface="+mn-cs"/>
              </a:rPr>
              <a:t>信貸緊縮通常被認為發生在經濟衰退</a:t>
            </a:r>
            <a:r>
              <a:rPr lang="en-US" altLang="zh-TW" sz="1200" b="0" i="0" kern="1200" smtClean="0">
                <a:solidFill>
                  <a:schemeClr val="tx1"/>
                </a:solidFill>
                <a:effectLst/>
                <a:latin typeface="+mn-lt"/>
                <a:ea typeface="+mn-ea"/>
                <a:cs typeface="+mn-cs"/>
              </a:rPr>
              <a:t>(recession)</a:t>
            </a:r>
            <a:r>
              <a:rPr lang="zh-TW" altLang="en-US" sz="1200" b="0" i="0" kern="1200" smtClean="0">
                <a:solidFill>
                  <a:schemeClr val="tx1"/>
                </a:solidFill>
                <a:effectLst/>
                <a:latin typeface="+mn-lt"/>
                <a:ea typeface="+mn-ea"/>
                <a:cs typeface="+mn-cs"/>
              </a:rPr>
              <a:t>期。放款人擔心借款人破產</a:t>
            </a:r>
            <a:r>
              <a:rPr lang="en-US" altLang="zh-TW" sz="1200" b="0" i="0" kern="1200" smtClean="0">
                <a:solidFill>
                  <a:schemeClr val="tx1"/>
                </a:solidFill>
                <a:effectLst/>
                <a:latin typeface="+mn-lt"/>
                <a:ea typeface="+mn-ea"/>
                <a:cs typeface="+mn-cs"/>
              </a:rPr>
              <a:t>(bankruptcy)</a:t>
            </a:r>
            <a:r>
              <a:rPr lang="zh-TW" altLang="en-US" sz="1200" b="0" i="0" kern="1200" smtClean="0">
                <a:solidFill>
                  <a:schemeClr val="tx1"/>
                </a:solidFill>
                <a:effectLst/>
                <a:latin typeface="+mn-lt"/>
                <a:ea typeface="+mn-ea"/>
                <a:cs typeface="+mn-cs"/>
              </a:rPr>
              <a:t>或違約，紛紛調高利率或收緊放貸，公司因此幾乎無法借到所需的資金。這會使得經濟活動放緩，拖長了經濟衰退期。</a:t>
            </a:r>
          </a:p>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29</a:t>
            </a:fld>
            <a:endParaRPr lang="zh-TW" altLang="en-US"/>
          </a:p>
        </p:txBody>
      </p:sp>
    </p:spTree>
    <p:extLst>
      <p:ext uri="{BB962C8B-B14F-4D97-AF65-F5344CB8AC3E}">
        <p14:creationId xmlns:p14="http://schemas.microsoft.com/office/powerpoint/2010/main" val="23146634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b="1" smtClean="0"/>
              <a:t>目前</a:t>
            </a:r>
            <a:r>
              <a:rPr lang="en-US" altLang="zh-TW" b="1" smtClean="0"/>
              <a:t>AI</a:t>
            </a:r>
            <a:r>
              <a:rPr lang="zh-TW" altLang="en-US" b="1" smtClean="0"/>
              <a:t>都沒辦法做高級政策決策模型；只能做小而安全的監管功能</a:t>
            </a:r>
          </a:p>
          <a:p>
            <a:r>
              <a:rPr lang="zh-TW" altLang="en-US" b="1" smtClean="0"/>
              <a:t>在說明</a:t>
            </a:r>
            <a:r>
              <a:rPr lang="en-US" altLang="zh-TW" b="1" smtClean="0"/>
              <a:t>AI</a:t>
            </a:r>
            <a:r>
              <a:rPr lang="zh-TW" altLang="en-US" b="1" smtClean="0"/>
              <a:t>會隨著時間過去給人們信任，就像二十年前沒人敢給</a:t>
            </a:r>
            <a:r>
              <a:rPr lang="en-US" altLang="zh-TW" b="1" smtClean="0"/>
              <a:t>AI</a:t>
            </a:r>
            <a:r>
              <a:rPr lang="zh-TW" altLang="en-US" b="1" smtClean="0"/>
              <a:t>駕駛汽車，或是管理財務</a:t>
            </a:r>
          </a:p>
          <a:p>
            <a:r>
              <a:rPr lang="zh-TW" altLang="en-US" b="1" smtClean="0"/>
              <a:t>當成功的案例越多，信任就會增加，也有可能會放棄可解釋性</a:t>
            </a:r>
          </a:p>
          <a:p>
            <a:r>
              <a:rPr lang="zh-TW" altLang="en-US" b="1" smtClean="0"/>
              <a:t>說明在宏觀環境中，倘若當遇到連人類都無法處理的問題給</a:t>
            </a:r>
            <a:r>
              <a:rPr lang="en-US" altLang="zh-TW" b="1" smtClean="0"/>
              <a:t>AI</a:t>
            </a:r>
            <a:r>
              <a:rPr lang="zh-TW" altLang="en-US" b="1" smtClean="0"/>
              <a:t>處置時，</a:t>
            </a:r>
            <a:r>
              <a:rPr lang="en-US" altLang="zh-TW" b="1" smtClean="0"/>
              <a:t>AI</a:t>
            </a:r>
            <a:r>
              <a:rPr lang="zh-TW" altLang="en-US" b="1" smtClean="0"/>
              <a:t>的推理與假設變的非常重要，才能夠使人們放心使用。</a:t>
            </a:r>
            <a:endParaRPr lang="en-US" altLang="zh-TW" b="1" smtClean="0"/>
          </a:p>
          <a:p>
            <a:endParaRPr lang="en-US" altLang="zh-TW" b="1" smtClean="0"/>
          </a:p>
          <a:p>
            <a:r>
              <a:rPr lang="zh-TW" altLang="en-US" smtClean="0"/>
              <a:t>越依賴</a:t>
            </a:r>
            <a:r>
              <a:rPr lang="en-US" altLang="zh-TW" smtClean="0"/>
              <a:t>AI</a:t>
            </a:r>
            <a:r>
              <a:rPr lang="zh-TW" altLang="en-US" smtClean="0"/>
              <a:t>，當出現問題時人類就越難處理。</a:t>
            </a:r>
            <a:r>
              <a:rPr lang="en-US" altLang="zh-TW" smtClean="0"/>
              <a:t>AI</a:t>
            </a:r>
            <a:r>
              <a:rPr lang="zh-TW" altLang="en-US" smtClean="0"/>
              <a:t>對金融系統和內部數據的了解是難以理解的。</a:t>
            </a:r>
          </a:p>
          <a:p>
            <a:r>
              <a:rPr lang="zh-TW" altLang="en-US" smtClean="0"/>
              <a:t>人類當局認為</a:t>
            </a:r>
            <a:r>
              <a:rPr lang="en-US" altLang="zh-TW" smtClean="0"/>
              <a:t>AI</a:t>
            </a:r>
            <a:r>
              <a:rPr lang="zh-TW" altLang="en-US" smtClean="0"/>
              <a:t>的目標和約束模型是有瑕疵的，僅僅只有</a:t>
            </a:r>
            <a:r>
              <a:rPr lang="en-US" altLang="zh-TW" smtClean="0"/>
              <a:t>access info. </a:t>
            </a:r>
            <a:r>
              <a:rPr lang="zh-TW" altLang="en-US" smtClean="0"/>
              <a:t>和 控制模型媒介是非常困難做到的。</a:t>
            </a:r>
          </a:p>
          <a:p>
            <a:endParaRPr lang="zh-TW" altLang="en-US" b="1"/>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30</a:t>
            </a:fld>
            <a:endParaRPr lang="zh-TW" altLang="en-US"/>
          </a:p>
        </p:txBody>
      </p:sp>
    </p:spTree>
    <p:extLst>
      <p:ext uri="{BB962C8B-B14F-4D97-AF65-F5344CB8AC3E}">
        <p14:creationId xmlns:p14="http://schemas.microsoft.com/office/powerpoint/2010/main" val="24758830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mtClean="0"/>
              <a:t>風險敏感資本</a:t>
            </a:r>
            <a:r>
              <a:rPr lang="en-US" altLang="zh-TW" smtClean="0"/>
              <a:t>(</a:t>
            </a:r>
            <a:r>
              <a:rPr lang="zh-TW" altLang="en-US" smtClean="0"/>
              <a:t>用來衡量利率、匯率、商品價格、股票價格等市場價格波動對商業銀行贏利和</a:t>
            </a:r>
            <a:r>
              <a:rPr lang="zh-TW" altLang="en-US" i="1" smtClean="0">
                <a:effectLst/>
              </a:rPr>
              <a:t>資本</a:t>
            </a:r>
            <a:r>
              <a:rPr lang="zh-TW" altLang="en-US" smtClean="0"/>
              <a:t> 的影響程度</a:t>
            </a:r>
            <a:r>
              <a:rPr lang="en-US" altLang="zh-TW" smtClean="0"/>
              <a:t>)</a:t>
            </a:r>
            <a:r>
              <a:rPr lang="zh-TW" altLang="en-US" smtClean="0"/>
              <a:t>加劇</a:t>
            </a:r>
            <a:r>
              <a:rPr lang="en-US" altLang="zh-TW" smtClean="0"/>
              <a:t>procyclicality</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32</a:t>
            </a:fld>
            <a:endParaRPr lang="zh-TW" altLang="en-US"/>
          </a:p>
        </p:txBody>
      </p:sp>
    </p:spTree>
    <p:extLst>
      <p:ext uri="{BB962C8B-B14F-4D97-AF65-F5344CB8AC3E}">
        <p14:creationId xmlns:p14="http://schemas.microsoft.com/office/powerpoint/2010/main" val="3148768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mtClean="0"/>
              <a:t>風險敏感資本</a:t>
            </a:r>
            <a:r>
              <a:rPr lang="en-US" altLang="zh-TW" smtClean="0"/>
              <a:t>(</a:t>
            </a:r>
            <a:r>
              <a:rPr lang="zh-TW" altLang="en-US" smtClean="0"/>
              <a:t>用來衡量利率、匯率、商品價格、股票價格等市場價格波動對商業銀行贏利和</a:t>
            </a:r>
            <a:r>
              <a:rPr lang="zh-TW" altLang="en-US" i="1" smtClean="0">
                <a:effectLst/>
              </a:rPr>
              <a:t>資本</a:t>
            </a:r>
            <a:r>
              <a:rPr lang="zh-TW" altLang="en-US" smtClean="0"/>
              <a:t> 的影響程度</a:t>
            </a:r>
            <a:r>
              <a:rPr lang="en-US" altLang="zh-TW" smtClean="0"/>
              <a:t>)</a:t>
            </a:r>
            <a:r>
              <a:rPr lang="zh-TW" altLang="en-US" smtClean="0"/>
              <a:t>加劇</a:t>
            </a:r>
            <a:r>
              <a:rPr lang="en-US" altLang="zh-TW" smtClean="0"/>
              <a:t>procyclicality</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33</a:t>
            </a:fld>
            <a:endParaRPr lang="zh-TW" altLang="en-US"/>
          </a:p>
        </p:txBody>
      </p:sp>
    </p:spTree>
    <p:extLst>
      <p:ext uri="{BB962C8B-B14F-4D97-AF65-F5344CB8AC3E}">
        <p14:creationId xmlns:p14="http://schemas.microsoft.com/office/powerpoint/2010/main" val="17467314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36</a:t>
            </a:fld>
            <a:endParaRPr lang="zh-TW" altLang="en-US"/>
          </a:p>
        </p:txBody>
      </p:sp>
    </p:spTree>
    <p:extLst>
      <p:ext uri="{BB962C8B-B14F-4D97-AF65-F5344CB8AC3E}">
        <p14:creationId xmlns:p14="http://schemas.microsoft.com/office/powerpoint/2010/main" val="606962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5</a:t>
            </a:fld>
            <a:endParaRPr lang="zh-TW" altLang="en-US"/>
          </a:p>
        </p:txBody>
      </p:sp>
    </p:spTree>
    <p:extLst>
      <p:ext uri="{BB962C8B-B14F-4D97-AF65-F5344CB8AC3E}">
        <p14:creationId xmlns:p14="http://schemas.microsoft.com/office/powerpoint/2010/main" val="2836739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0" i="0" kern="1200" smtClean="0">
                <a:solidFill>
                  <a:schemeClr val="tx1"/>
                </a:solidFill>
                <a:effectLst/>
                <a:latin typeface="+mn-lt"/>
                <a:ea typeface="+mn-ea"/>
                <a:cs typeface="+mn-cs"/>
              </a:rPr>
              <a:t>人工智慧（</a:t>
            </a:r>
            <a:r>
              <a:rPr lang="en-US" altLang="zh-TW" sz="1200" b="0" i="0" kern="1200" smtClean="0">
                <a:solidFill>
                  <a:schemeClr val="tx1"/>
                </a:solidFill>
                <a:effectLst/>
                <a:latin typeface="+mn-lt"/>
                <a:ea typeface="+mn-ea"/>
                <a:cs typeface="+mn-cs"/>
              </a:rPr>
              <a:t>Artificial Intelligence</a:t>
            </a:r>
            <a:r>
              <a:rPr lang="zh-TW" altLang="en-US" sz="1200" b="0" i="0" kern="1200" smtClean="0">
                <a:solidFill>
                  <a:schemeClr val="tx1"/>
                </a:solidFill>
                <a:effectLst/>
                <a:latin typeface="+mn-lt"/>
                <a:ea typeface="+mn-ea"/>
                <a:cs typeface="+mn-cs"/>
              </a:rPr>
              <a:t>，</a:t>
            </a:r>
            <a:r>
              <a:rPr lang="en-US" altLang="zh-TW" sz="1200" b="0" i="0" kern="1200" smtClean="0">
                <a:solidFill>
                  <a:schemeClr val="tx1"/>
                </a:solidFill>
                <a:effectLst/>
                <a:latin typeface="+mn-lt"/>
                <a:ea typeface="+mn-ea"/>
                <a:cs typeface="+mn-cs"/>
              </a:rPr>
              <a:t>AI</a:t>
            </a:r>
            <a:r>
              <a:rPr lang="zh-TW" altLang="en-US" sz="1200" b="0" i="0" kern="1200" smtClean="0">
                <a:solidFill>
                  <a:schemeClr val="tx1"/>
                </a:solidFill>
                <a:effectLst/>
                <a:latin typeface="+mn-lt"/>
                <a:ea typeface="+mn-ea"/>
                <a:cs typeface="+mn-cs"/>
              </a:rPr>
              <a:t>），又稱人工智能，是計算機科學領域的部分範疇，意指讓機器具備和人類一樣的思考邏輯與行為模式。發展過程包括學習（大量讀取資訊、並判斷何時使用該資訊）、感知、推理（利用已知資訊做出結論）、自我校正，以及如何操縱或移動物品。</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r>
              <a:rPr lang="zh-TW" altLang="en-US" sz="1200" b="0" i="0" u="none" strike="noStrike" kern="1200" smtClean="0">
                <a:solidFill>
                  <a:schemeClr val="tx1"/>
                </a:solidFill>
                <a:effectLst/>
                <a:latin typeface="+mn-lt"/>
                <a:ea typeface="+mn-ea"/>
                <a:cs typeface="+mn-cs"/>
                <a:hlinkClick r:id="rId3" tooltip="人工智慧"/>
              </a:rPr>
              <a:t>人工智慧</a:t>
            </a:r>
            <a:r>
              <a:rPr lang="zh-TW" altLang="en-US" sz="1200" b="0" i="0" kern="1200" smtClean="0">
                <a:solidFill>
                  <a:schemeClr val="tx1"/>
                </a:solidFill>
                <a:effectLst/>
                <a:latin typeface="+mn-lt"/>
                <a:ea typeface="+mn-ea"/>
                <a:cs typeface="+mn-cs"/>
              </a:rPr>
              <a:t>借用經濟學中的「合法代理者」一詞用以表述能夠做到目標導向的自製程序。對於所有可能的知覺序列，根據感知到的知覺序列與內建的環境</a:t>
            </a:r>
            <a:r>
              <a:rPr lang="zh-TW" altLang="en-US" sz="1200" b="0" i="0" u="none" strike="noStrike" kern="1200" smtClean="0">
                <a:solidFill>
                  <a:schemeClr val="tx1"/>
                </a:solidFill>
                <a:effectLst/>
                <a:latin typeface="+mn-lt"/>
                <a:ea typeface="+mn-ea"/>
                <a:cs typeface="+mn-cs"/>
                <a:hlinkClick r:id="rId4" tooltip="先驗"/>
              </a:rPr>
              <a:t>先驗</a:t>
            </a:r>
            <a:r>
              <a:rPr lang="zh-TW" altLang="en-US" sz="1200" b="0" i="0" kern="1200" smtClean="0">
                <a:solidFill>
                  <a:schemeClr val="tx1"/>
                </a:solidFill>
                <a:effectLst/>
                <a:latin typeface="+mn-lt"/>
                <a:ea typeface="+mn-ea"/>
                <a:cs typeface="+mn-cs"/>
              </a:rPr>
              <a:t>知識，合法代理者應選擇預期能使效能指標最大化的行動。由上述定義可知，合法代理者的理性取決於下列四個方面：</a:t>
            </a:r>
            <a:r>
              <a:rPr lang="zh-TW" altLang="en-US" sz="1200" b="0" i="0" u="none" strike="noStrike" kern="1200" smtClean="0">
                <a:solidFill>
                  <a:schemeClr val="tx1"/>
                </a:solidFill>
                <a:effectLst/>
                <a:latin typeface="+mn-lt"/>
                <a:ea typeface="+mn-ea"/>
                <a:cs typeface="+mn-cs"/>
                <a:hlinkClick r:id="rId5" tooltip="效能指標（頁面不存在）"/>
              </a:rPr>
              <a:t>效能指標</a:t>
            </a:r>
            <a:r>
              <a:rPr lang="zh-TW" altLang="en-US" sz="1200" b="0" i="0" kern="1200" smtClean="0">
                <a:solidFill>
                  <a:schemeClr val="tx1"/>
                </a:solidFill>
                <a:effectLst/>
                <a:latin typeface="+mn-lt"/>
                <a:ea typeface="+mn-ea"/>
                <a:cs typeface="+mn-cs"/>
              </a:rPr>
              <a:t>、環境先驗知識、知覺序列以及可採取的行動。</a:t>
            </a:r>
            <a:endParaRPr lang="en-US" altLang="zh-TW" sz="1200" b="0" i="0" kern="1200" smtClean="0">
              <a:solidFill>
                <a:schemeClr val="tx1"/>
              </a:solidFill>
              <a:effectLst/>
              <a:latin typeface="+mn-lt"/>
              <a:ea typeface="+mn-ea"/>
              <a:cs typeface="+mn-cs"/>
            </a:endParaRPr>
          </a:p>
          <a:p>
            <a:endParaRPr lang="en-US" altLang="zh-TW" sz="1200" b="0" i="0" kern="1200" smtClean="0">
              <a:solidFill>
                <a:schemeClr val="tx1"/>
              </a:solidFill>
              <a:effectLst/>
              <a:latin typeface="+mn-lt"/>
              <a:ea typeface="+mn-ea"/>
              <a:cs typeface="+mn-cs"/>
            </a:endParaRPr>
          </a:p>
          <a:p>
            <a:r>
              <a:rPr lang="zh-TW" altLang="en-US" sz="1200" b="0" i="0" kern="1200" smtClean="0">
                <a:solidFill>
                  <a:schemeClr val="tx1"/>
                </a:solidFill>
                <a:effectLst/>
                <a:latin typeface="+mn-lt"/>
                <a:ea typeface="+mn-ea"/>
                <a:cs typeface="+mn-cs"/>
              </a:rPr>
              <a:t>試圖在當前情況下做出最好選擇</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7</a:t>
            </a:fld>
            <a:endParaRPr lang="zh-TW" altLang="en-US"/>
          </a:p>
        </p:txBody>
      </p:sp>
    </p:spTree>
    <p:extLst>
      <p:ext uri="{BB962C8B-B14F-4D97-AF65-F5344CB8AC3E}">
        <p14:creationId xmlns:p14="http://schemas.microsoft.com/office/powerpoint/2010/main" val="41276788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1" smtClean="0"/>
              <a:t>Forecasting asset returns and risk premia </a:t>
            </a:r>
            <a:r>
              <a:rPr lang="en-US" altLang="zh-TW" b="1" baseline="0" smtClean="0"/>
              <a:t> =&gt; Regression, (</a:t>
            </a:r>
            <a:r>
              <a:rPr lang="zh-TW" altLang="en-US" b="1" baseline="0" smtClean="0"/>
              <a:t>回歸樹、提升樹、隨機森林</a:t>
            </a:r>
            <a:r>
              <a:rPr lang="en-US" altLang="zh-TW" b="1" baseline="0" smtClean="0"/>
              <a:t>, Neural Network )</a:t>
            </a:r>
          </a:p>
          <a:p>
            <a:r>
              <a:rPr lang="en-US" altLang="zh-TW" b="1" baseline="0" smtClean="0"/>
              <a:t>Risk premia =&gt; Regression (Extreme tree, Neural Network)</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8</a:t>
            </a:fld>
            <a:endParaRPr lang="zh-TW" altLang="en-US"/>
          </a:p>
        </p:txBody>
      </p:sp>
    </p:spTree>
    <p:extLst>
      <p:ext uri="{BB962C8B-B14F-4D97-AF65-F5344CB8AC3E}">
        <p14:creationId xmlns:p14="http://schemas.microsoft.com/office/powerpoint/2010/main" val="2650711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mtClean="0"/>
              <a:t>T-SNE</a:t>
            </a:r>
            <a:r>
              <a:rPr lang="zh-TW" altLang="en-US" smtClean="0"/>
              <a:t>方法</a:t>
            </a:r>
            <a:endParaRPr lang="en-US" altLang="zh-TW" smtClean="0"/>
          </a:p>
          <a:p>
            <a:endParaRPr lang="en-US" altLang="zh-TW" smtClean="0"/>
          </a:p>
          <a:p>
            <a:r>
              <a:rPr lang="en-US" altLang="zh-TW" smtClean="0"/>
              <a:t>Association =&gt; </a:t>
            </a:r>
            <a:r>
              <a:rPr lang="zh-TW" altLang="en-US" smtClean="0"/>
              <a:t>推薦系統， 以銷售為例</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9</a:t>
            </a:fld>
            <a:endParaRPr lang="zh-TW" altLang="en-US"/>
          </a:p>
        </p:txBody>
      </p:sp>
    </p:spTree>
    <p:extLst>
      <p:ext uri="{BB962C8B-B14F-4D97-AF65-F5344CB8AC3E}">
        <p14:creationId xmlns:p14="http://schemas.microsoft.com/office/powerpoint/2010/main" val="3523949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b="1" i="0" kern="1200" smtClean="0">
                <a:solidFill>
                  <a:schemeClr val="tx1"/>
                </a:solidFill>
                <a:effectLst/>
                <a:latin typeface="+mn-lt"/>
                <a:ea typeface="+mn-ea"/>
                <a:cs typeface="+mn-cs"/>
              </a:rPr>
              <a:t>Agent</a:t>
            </a:r>
            <a:r>
              <a:rPr lang="zh-TW" altLang="en-US" sz="1200" b="0" i="0" kern="1200" smtClean="0">
                <a:solidFill>
                  <a:schemeClr val="tx1"/>
                </a:solidFill>
                <a:effectLst/>
                <a:latin typeface="+mn-lt"/>
                <a:ea typeface="+mn-ea"/>
                <a:cs typeface="+mn-cs"/>
              </a:rPr>
              <a:t>，藉由 </a:t>
            </a:r>
            <a:r>
              <a:rPr lang="en-US" altLang="zh-TW" sz="1200" b="0" i="0" kern="1200" smtClean="0">
                <a:solidFill>
                  <a:schemeClr val="tx1"/>
                </a:solidFill>
                <a:effectLst/>
                <a:latin typeface="+mn-lt"/>
                <a:ea typeface="+mn-ea"/>
                <a:cs typeface="+mn-cs"/>
              </a:rPr>
              <a:t>action </a:t>
            </a:r>
            <a:r>
              <a:rPr lang="zh-TW" altLang="en-US" sz="1200" b="0" i="0" kern="1200" smtClean="0">
                <a:solidFill>
                  <a:schemeClr val="tx1"/>
                </a:solidFill>
                <a:effectLst/>
                <a:latin typeface="+mn-lt"/>
                <a:ea typeface="+mn-ea"/>
                <a:cs typeface="+mn-cs"/>
              </a:rPr>
              <a:t>跟 </a:t>
            </a:r>
            <a:r>
              <a:rPr lang="en-US" altLang="zh-TW" sz="1200" b="0" i="0" kern="1200" smtClean="0">
                <a:solidFill>
                  <a:schemeClr val="tx1"/>
                </a:solidFill>
                <a:effectLst/>
                <a:latin typeface="+mn-lt"/>
                <a:ea typeface="+mn-ea"/>
                <a:cs typeface="+mn-cs"/>
              </a:rPr>
              <a:t>environment </a:t>
            </a:r>
            <a:r>
              <a:rPr lang="zh-TW" altLang="en-US" sz="1200" b="0" i="0" kern="1200" smtClean="0">
                <a:solidFill>
                  <a:schemeClr val="tx1"/>
                </a:solidFill>
                <a:effectLst/>
                <a:latin typeface="+mn-lt"/>
                <a:ea typeface="+mn-ea"/>
                <a:cs typeface="+mn-cs"/>
              </a:rPr>
              <a:t>互動。</a:t>
            </a:r>
          </a:p>
          <a:p>
            <a:r>
              <a:rPr lang="en-US" altLang="zh-TW" sz="1200" b="1" i="0" kern="1200" smtClean="0">
                <a:solidFill>
                  <a:schemeClr val="tx1"/>
                </a:solidFill>
                <a:effectLst/>
                <a:latin typeface="+mn-lt"/>
                <a:ea typeface="+mn-ea"/>
                <a:cs typeface="+mn-cs"/>
              </a:rPr>
              <a:t>Environment</a:t>
            </a:r>
            <a:r>
              <a:rPr lang="zh-TW" altLang="en-US" sz="1200" b="0" i="0" kern="1200" smtClean="0">
                <a:solidFill>
                  <a:schemeClr val="tx1"/>
                </a:solidFill>
                <a:effectLst/>
                <a:latin typeface="+mn-lt"/>
                <a:ea typeface="+mn-ea"/>
                <a:cs typeface="+mn-cs"/>
              </a:rPr>
              <a:t>，</a:t>
            </a:r>
            <a:r>
              <a:rPr lang="en-US" altLang="zh-TW" sz="1200" b="0" i="0" kern="1200" smtClean="0">
                <a:solidFill>
                  <a:schemeClr val="tx1"/>
                </a:solidFill>
                <a:effectLst/>
                <a:latin typeface="+mn-lt"/>
                <a:ea typeface="+mn-ea"/>
                <a:cs typeface="+mn-cs"/>
              </a:rPr>
              <a:t>agent </a:t>
            </a:r>
            <a:r>
              <a:rPr lang="zh-TW" altLang="en-US" sz="1200" b="0" i="0" kern="1200" smtClean="0">
                <a:solidFill>
                  <a:schemeClr val="tx1"/>
                </a:solidFill>
                <a:effectLst/>
                <a:latin typeface="+mn-lt"/>
                <a:ea typeface="+mn-ea"/>
                <a:cs typeface="+mn-cs"/>
              </a:rPr>
              <a:t>的行動範圍，根據 </a:t>
            </a:r>
            <a:r>
              <a:rPr lang="en-US" altLang="zh-TW" sz="1200" b="0" i="0" kern="1200" smtClean="0">
                <a:solidFill>
                  <a:schemeClr val="tx1"/>
                </a:solidFill>
                <a:effectLst/>
                <a:latin typeface="+mn-lt"/>
                <a:ea typeface="+mn-ea"/>
                <a:cs typeface="+mn-cs"/>
              </a:rPr>
              <a:t>agent </a:t>
            </a:r>
            <a:r>
              <a:rPr lang="zh-TW" altLang="en-US" sz="1200" b="0" i="0" kern="1200" smtClean="0">
                <a:solidFill>
                  <a:schemeClr val="tx1"/>
                </a:solidFill>
                <a:effectLst/>
                <a:latin typeface="+mn-lt"/>
                <a:ea typeface="+mn-ea"/>
                <a:cs typeface="+mn-cs"/>
              </a:rPr>
              <a:t>的 </a:t>
            </a:r>
            <a:r>
              <a:rPr lang="en-US" altLang="zh-TW" sz="1200" b="0" i="0" kern="1200" smtClean="0">
                <a:solidFill>
                  <a:schemeClr val="tx1"/>
                </a:solidFill>
                <a:effectLst/>
                <a:latin typeface="+mn-lt"/>
                <a:ea typeface="+mn-ea"/>
                <a:cs typeface="+mn-cs"/>
              </a:rPr>
              <a:t>action </a:t>
            </a:r>
            <a:r>
              <a:rPr lang="zh-TW" altLang="en-US" sz="1200" b="0" i="0" kern="1200" smtClean="0">
                <a:solidFill>
                  <a:schemeClr val="tx1"/>
                </a:solidFill>
                <a:effectLst/>
                <a:latin typeface="+mn-lt"/>
                <a:ea typeface="+mn-ea"/>
                <a:cs typeface="+mn-cs"/>
              </a:rPr>
              <a:t>給予不同程度的 </a:t>
            </a:r>
            <a:r>
              <a:rPr lang="en-US" altLang="zh-TW" sz="1200" b="0" i="0" kern="1200" smtClean="0">
                <a:solidFill>
                  <a:schemeClr val="tx1"/>
                </a:solidFill>
                <a:effectLst/>
                <a:latin typeface="+mn-lt"/>
                <a:ea typeface="+mn-ea"/>
                <a:cs typeface="+mn-cs"/>
              </a:rPr>
              <a:t>reward</a:t>
            </a:r>
            <a:r>
              <a:rPr lang="zh-TW" altLang="en-US" sz="1200" b="0" i="0" kern="1200" smtClean="0">
                <a:solidFill>
                  <a:schemeClr val="tx1"/>
                </a:solidFill>
                <a:effectLst/>
                <a:latin typeface="+mn-lt"/>
                <a:ea typeface="+mn-ea"/>
                <a:cs typeface="+mn-cs"/>
              </a:rPr>
              <a:t>。</a:t>
            </a:r>
          </a:p>
          <a:p>
            <a:r>
              <a:rPr lang="en-US" altLang="zh-TW" sz="1200" b="1" i="0" kern="1200" smtClean="0">
                <a:solidFill>
                  <a:schemeClr val="tx1"/>
                </a:solidFill>
                <a:effectLst/>
                <a:latin typeface="+mn-lt"/>
                <a:ea typeface="+mn-ea"/>
                <a:cs typeface="+mn-cs"/>
              </a:rPr>
              <a:t>State</a:t>
            </a:r>
            <a:r>
              <a:rPr lang="zh-TW" altLang="en-US" sz="1200" b="0" i="0" kern="1200" smtClean="0">
                <a:solidFill>
                  <a:schemeClr val="tx1"/>
                </a:solidFill>
                <a:effectLst/>
                <a:latin typeface="+mn-lt"/>
                <a:ea typeface="+mn-ea"/>
                <a:cs typeface="+mn-cs"/>
              </a:rPr>
              <a:t>，在特定時間點 </a:t>
            </a:r>
            <a:r>
              <a:rPr lang="en-US" altLang="zh-TW" sz="1200" b="0" i="0" kern="1200" smtClean="0">
                <a:solidFill>
                  <a:schemeClr val="tx1"/>
                </a:solidFill>
                <a:effectLst/>
                <a:latin typeface="+mn-lt"/>
                <a:ea typeface="+mn-ea"/>
                <a:cs typeface="+mn-cs"/>
              </a:rPr>
              <a:t>agent </a:t>
            </a:r>
            <a:r>
              <a:rPr lang="zh-TW" altLang="en-US" sz="1200" b="0" i="0" kern="1200" smtClean="0">
                <a:solidFill>
                  <a:schemeClr val="tx1"/>
                </a:solidFill>
                <a:effectLst/>
                <a:latin typeface="+mn-lt"/>
                <a:ea typeface="+mn-ea"/>
                <a:cs typeface="+mn-cs"/>
              </a:rPr>
              <a:t>身處的狀態。</a:t>
            </a:r>
          </a:p>
          <a:p>
            <a:r>
              <a:rPr lang="en-US" altLang="zh-TW" sz="1200" b="1" i="0" kern="1200" smtClean="0">
                <a:solidFill>
                  <a:schemeClr val="tx1"/>
                </a:solidFill>
                <a:effectLst/>
                <a:latin typeface="+mn-lt"/>
                <a:ea typeface="+mn-ea"/>
                <a:cs typeface="+mn-cs"/>
              </a:rPr>
              <a:t>Action</a:t>
            </a:r>
            <a:r>
              <a:rPr lang="zh-TW" altLang="en-US" sz="1200" b="0" i="0" kern="1200" smtClean="0">
                <a:solidFill>
                  <a:schemeClr val="tx1"/>
                </a:solidFill>
                <a:effectLst/>
                <a:latin typeface="+mn-lt"/>
                <a:ea typeface="+mn-ea"/>
                <a:cs typeface="+mn-cs"/>
              </a:rPr>
              <a:t>，</a:t>
            </a:r>
            <a:r>
              <a:rPr lang="en-US" altLang="zh-TW" sz="1200" b="0" i="0" kern="1200" smtClean="0">
                <a:solidFill>
                  <a:schemeClr val="tx1"/>
                </a:solidFill>
                <a:effectLst/>
                <a:latin typeface="+mn-lt"/>
                <a:ea typeface="+mn-ea"/>
                <a:cs typeface="+mn-cs"/>
              </a:rPr>
              <a:t>agent </a:t>
            </a:r>
            <a:r>
              <a:rPr lang="zh-TW" altLang="en-US" sz="1200" b="0" i="0" kern="1200" smtClean="0">
                <a:solidFill>
                  <a:schemeClr val="tx1"/>
                </a:solidFill>
                <a:effectLst/>
                <a:latin typeface="+mn-lt"/>
                <a:ea typeface="+mn-ea"/>
                <a:cs typeface="+mn-cs"/>
              </a:rPr>
              <a:t>藉由自身 </a:t>
            </a:r>
            <a:r>
              <a:rPr lang="en-US" altLang="zh-TW" sz="1200" b="0" i="0" kern="1200" smtClean="0">
                <a:solidFill>
                  <a:schemeClr val="tx1"/>
                </a:solidFill>
                <a:effectLst/>
                <a:latin typeface="+mn-lt"/>
                <a:ea typeface="+mn-ea"/>
                <a:cs typeface="+mn-cs"/>
              </a:rPr>
              <a:t>policy </a:t>
            </a:r>
            <a:r>
              <a:rPr lang="zh-TW" altLang="en-US" sz="1200" b="0" i="0" kern="1200" smtClean="0">
                <a:solidFill>
                  <a:schemeClr val="tx1"/>
                </a:solidFill>
                <a:effectLst/>
                <a:latin typeface="+mn-lt"/>
                <a:ea typeface="+mn-ea"/>
                <a:cs typeface="+mn-cs"/>
              </a:rPr>
              <a:t>進行的動作。</a:t>
            </a:r>
          </a:p>
          <a:p>
            <a:r>
              <a:rPr lang="en-US" altLang="zh-TW" sz="1200" b="1" i="0" kern="1200" smtClean="0">
                <a:solidFill>
                  <a:schemeClr val="tx1"/>
                </a:solidFill>
                <a:effectLst/>
                <a:latin typeface="+mn-lt"/>
                <a:ea typeface="+mn-ea"/>
                <a:cs typeface="+mn-cs"/>
              </a:rPr>
              <a:t>Reward</a:t>
            </a:r>
            <a:r>
              <a:rPr lang="zh-TW" altLang="en-US" sz="1200" b="0" i="0" kern="1200" smtClean="0">
                <a:solidFill>
                  <a:schemeClr val="tx1"/>
                </a:solidFill>
                <a:effectLst/>
                <a:latin typeface="+mn-lt"/>
                <a:ea typeface="+mn-ea"/>
                <a:cs typeface="+mn-cs"/>
              </a:rPr>
              <a:t>，</a:t>
            </a:r>
            <a:r>
              <a:rPr lang="en-US" altLang="zh-TW" sz="1200" b="0" i="0" kern="1200" smtClean="0">
                <a:solidFill>
                  <a:schemeClr val="tx1"/>
                </a:solidFill>
                <a:effectLst/>
                <a:latin typeface="+mn-lt"/>
                <a:ea typeface="+mn-ea"/>
                <a:cs typeface="+mn-cs"/>
              </a:rPr>
              <a:t>environment </a:t>
            </a:r>
            <a:r>
              <a:rPr lang="zh-TW" altLang="en-US" sz="1200" b="0" i="0" kern="1200" smtClean="0">
                <a:solidFill>
                  <a:schemeClr val="tx1"/>
                </a:solidFill>
                <a:effectLst/>
                <a:latin typeface="+mn-lt"/>
                <a:ea typeface="+mn-ea"/>
                <a:cs typeface="+mn-cs"/>
              </a:rPr>
              <a:t>給予 </a:t>
            </a:r>
            <a:r>
              <a:rPr lang="en-US" altLang="zh-TW" sz="1200" b="0" i="0" kern="1200" smtClean="0">
                <a:solidFill>
                  <a:schemeClr val="tx1"/>
                </a:solidFill>
                <a:effectLst/>
                <a:latin typeface="+mn-lt"/>
                <a:ea typeface="+mn-ea"/>
                <a:cs typeface="+mn-cs"/>
              </a:rPr>
              <a:t>agent </a:t>
            </a:r>
            <a:r>
              <a:rPr lang="zh-TW" altLang="en-US" sz="1200" b="0" i="0" kern="1200" smtClean="0">
                <a:solidFill>
                  <a:schemeClr val="tx1"/>
                </a:solidFill>
                <a:effectLst/>
                <a:latin typeface="+mn-lt"/>
                <a:ea typeface="+mn-ea"/>
                <a:cs typeface="+mn-cs"/>
              </a:rPr>
              <a:t>所做 </a:t>
            </a:r>
            <a:r>
              <a:rPr lang="en-US" altLang="zh-TW" sz="1200" b="0" i="0" kern="1200" smtClean="0">
                <a:solidFill>
                  <a:schemeClr val="tx1"/>
                </a:solidFill>
                <a:effectLst/>
                <a:latin typeface="+mn-lt"/>
                <a:ea typeface="+mn-ea"/>
                <a:cs typeface="+mn-cs"/>
              </a:rPr>
              <a:t>action </a:t>
            </a:r>
            <a:r>
              <a:rPr lang="zh-TW" altLang="en-US" sz="1200" b="0" i="0" kern="1200" smtClean="0">
                <a:solidFill>
                  <a:schemeClr val="tx1"/>
                </a:solidFill>
                <a:effectLst/>
                <a:latin typeface="+mn-lt"/>
                <a:ea typeface="+mn-ea"/>
                <a:cs typeface="+mn-cs"/>
              </a:rPr>
              <a:t>的獎勵或懲罰</a:t>
            </a:r>
          </a:p>
          <a:p>
            <a:endParaRPr lang="en-US" altLang="zh-TW" smtClean="0"/>
          </a:p>
          <a:p>
            <a:r>
              <a:rPr lang="en-US" altLang="zh-TW" smtClean="0"/>
              <a:t>Single agen Markov decision</a:t>
            </a:r>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10</a:t>
            </a:fld>
            <a:endParaRPr lang="zh-TW" altLang="en-US"/>
          </a:p>
        </p:txBody>
      </p:sp>
    </p:spTree>
    <p:extLst>
      <p:ext uri="{BB962C8B-B14F-4D97-AF65-F5344CB8AC3E}">
        <p14:creationId xmlns:p14="http://schemas.microsoft.com/office/powerpoint/2010/main" val="1858660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mtClean="0"/>
              <a:t>對手的目標 </a:t>
            </a:r>
            <a:r>
              <a:rPr lang="en-US" altLang="zh-TW" smtClean="0"/>
              <a:t>=&gt;</a:t>
            </a:r>
            <a:r>
              <a:rPr lang="zh-TW" altLang="en-US" smtClean="0"/>
              <a:t> 贏 所以可以用</a:t>
            </a:r>
            <a:r>
              <a:rPr lang="en-US" altLang="zh-TW" smtClean="0"/>
              <a:t>RL</a:t>
            </a:r>
            <a:r>
              <a:rPr lang="zh-TW" altLang="en-US" smtClean="0"/>
              <a:t>自我生成訓練資料</a:t>
            </a:r>
            <a:endParaRPr lang="en-US" altLang="zh-TW" smtClean="0"/>
          </a:p>
          <a:p>
            <a:r>
              <a:rPr lang="zh-TW" altLang="en-US" smtClean="0"/>
              <a:t>但金融市場不是，金融市場的環境不斷變化，自我生成訓練的資料沒有辦法做使用</a:t>
            </a:r>
            <a:endParaRPr lang="en-US" altLang="zh-TW" smtClean="0"/>
          </a:p>
          <a:p>
            <a:endParaRPr lang="en-US" altLang="zh-TW" smtClean="0"/>
          </a:p>
          <a:p>
            <a:r>
              <a:rPr lang="zh-TW" altLang="en-US" smtClean="0"/>
              <a:t>歷史數據能夠拿來模擬市場參與者的行為 </a:t>
            </a:r>
          </a:p>
          <a:p>
            <a:pPr lvl="1"/>
            <a:r>
              <a:rPr lang="zh-TW" altLang="en-US" smtClean="0"/>
              <a:t>金融體系會不斷發生變化</a:t>
            </a:r>
          </a:p>
          <a:p>
            <a:pPr lvl="1"/>
            <a:r>
              <a:rPr lang="zh-TW" altLang="en-US" smtClean="0"/>
              <a:t>市場參與者會不斷發生變化</a:t>
            </a:r>
          </a:p>
          <a:p>
            <a:pPr lvl="1"/>
            <a:r>
              <a:rPr lang="zh-TW" altLang="en-US" smtClean="0"/>
              <a:t>以前的參與者會退出</a:t>
            </a:r>
          </a:p>
          <a:p>
            <a:pPr lvl="1"/>
            <a:r>
              <a:rPr lang="zh-TW" altLang="en-US" smtClean="0"/>
              <a:t>金融創新會開闢新的措施</a:t>
            </a:r>
          </a:p>
          <a:p>
            <a:pPr lvl="1"/>
            <a:r>
              <a:rPr lang="zh-TW" altLang="en-US" smtClean="0"/>
              <a:t>以上皆會</a:t>
            </a:r>
            <a:r>
              <a:rPr lang="zh-TW" altLang="en-US" b="1" smtClean="0"/>
              <a:t>降低模擬歷史數據的價值，極端事件、破壞穩定與當局擔憂的極端事件也有可能會影響</a:t>
            </a:r>
            <a:endParaRPr lang="zh-TW" altLang="en-US" smtClean="0"/>
          </a:p>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11</a:t>
            </a:fld>
            <a:endParaRPr lang="zh-TW" altLang="en-US"/>
          </a:p>
        </p:txBody>
      </p:sp>
    </p:spTree>
    <p:extLst>
      <p:ext uri="{BB962C8B-B14F-4D97-AF65-F5344CB8AC3E}">
        <p14:creationId xmlns:p14="http://schemas.microsoft.com/office/powerpoint/2010/main" val="22836293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1" smtClean="0"/>
              <a:t>Microprudential, </a:t>
            </a:r>
            <a:r>
              <a:rPr lang="zh-TW" altLang="en-US" b="1" smtClean="0"/>
              <a:t>微觀審慎</a:t>
            </a:r>
            <a:endParaRPr lang="zh-TW" altLang="en-US" smtClean="0"/>
          </a:p>
          <a:p>
            <a:r>
              <a:rPr lang="zh-TW" altLang="en-US" smtClean="0"/>
              <a:t>側重金融機構個體行為和風險偏好的監管</a:t>
            </a:r>
          </a:p>
          <a:p>
            <a:r>
              <a:rPr lang="zh-TW" altLang="en-US" smtClean="0"/>
              <a:t>更關注具體金融機構的合規和風險暴露情況</a:t>
            </a:r>
          </a:p>
          <a:p>
            <a:r>
              <a:rPr lang="zh-TW" altLang="en-US" smtClean="0"/>
              <a:t>避免投資者與儲戶等</a:t>
            </a:r>
            <a:r>
              <a:rPr lang="zh-TW" altLang="en-US" b="1" smtClean="0"/>
              <a:t>個體</a:t>
            </a:r>
            <a:r>
              <a:rPr lang="zh-TW" altLang="en-US" smtClean="0"/>
              <a:t>遭受不應有的損失事件</a:t>
            </a:r>
          </a:p>
          <a:p>
            <a:endParaRPr lang="zh-TW" altLang="en-US"/>
          </a:p>
        </p:txBody>
      </p:sp>
      <p:sp>
        <p:nvSpPr>
          <p:cNvPr id="4" name="投影片編號版面配置區 3"/>
          <p:cNvSpPr>
            <a:spLocks noGrp="1"/>
          </p:cNvSpPr>
          <p:nvPr>
            <p:ph type="sldNum" sz="quarter" idx="10"/>
          </p:nvPr>
        </p:nvSpPr>
        <p:spPr/>
        <p:txBody>
          <a:bodyPr/>
          <a:lstStyle/>
          <a:p>
            <a:fld id="{BFA410FF-1D4D-4746-AECD-A9D29BDC8DDF}" type="slidenum">
              <a:rPr lang="zh-TW" altLang="en-US" smtClean="0"/>
              <a:t>14</a:t>
            </a:fld>
            <a:endParaRPr lang="zh-TW" altLang="en-US"/>
          </a:p>
        </p:txBody>
      </p:sp>
    </p:spTree>
    <p:extLst>
      <p:ext uri="{BB962C8B-B14F-4D97-AF65-F5344CB8AC3E}">
        <p14:creationId xmlns:p14="http://schemas.microsoft.com/office/powerpoint/2010/main" val="3440076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solidFill>
                  <a:srgbClr val="0D5661"/>
                </a:solidFill>
              </a:defRPr>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solidFill>
                  <a:srgbClr val="53595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26361402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171718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2652600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solidFill>
                  <a:srgbClr val="0D5661"/>
                </a:solidFill>
              </a:defRPr>
            </a:lvl1p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lvl1pPr>
              <a:defRPr>
                <a:solidFill>
                  <a:srgbClr val="535953"/>
                </a:solidFill>
              </a:defRPr>
            </a:lvl1pPr>
            <a:lvl2pPr>
              <a:defRPr>
                <a:solidFill>
                  <a:srgbClr val="535953"/>
                </a:solidFill>
              </a:defRPr>
            </a:lvl2pPr>
            <a:lvl3pPr>
              <a:defRPr>
                <a:solidFill>
                  <a:srgbClr val="535953"/>
                </a:solidFill>
              </a:defRPr>
            </a:lvl3pPr>
            <a:lvl4pPr>
              <a:defRPr>
                <a:solidFill>
                  <a:srgbClr val="535953"/>
                </a:solidFill>
              </a:defRPr>
            </a:lvl4pPr>
            <a:lvl5pPr>
              <a:defRPr>
                <a:solidFill>
                  <a:srgbClr val="535953"/>
                </a:solidFill>
              </a:defRPr>
            </a:lvl5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155486060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26361881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1541582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309842180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1093510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3357159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1060947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2BE6F711-A012-4858-8E3C-0071DF3DEB44}" type="datetimeFigureOut">
              <a:rPr lang="zh-TW" altLang="en-US" smtClean="0"/>
              <a:t>2022/10/19</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2647444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E4AE"/>
        </a:solid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E6F711-A012-4858-8E3C-0071DF3DEB44}" type="datetimeFigureOut">
              <a:rPr lang="zh-TW" altLang="en-US" smtClean="0"/>
              <a:t>2022/10/19</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33635A-D9EA-43B6-AF98-5C3629E99B34}" type="slidenum">
              <a:rPr lang="zh-TW" altLang="en-US" smtClean="0"/>
              <a:t>‹#›</a:t>
            </a:fld>
            <a:endParaRPr lang="zh-TW" altLang="en-US"/>
          </a:p>
        </p:txBody>
      </p:sp>
    </p:spTree>
    <p:extLst>
      <p:ext uri="{BB962C8B-B14F-4D97-AF65-F5344CB8AC3E}">
        <p14:creationId xmlns:p14="http://schemas.microsoft.com/office/powerpoint/2010/main" val="1137625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dium.com/pyladies-taiwan/reinforcement-learning-%E5%81%A5%E8%BA%AB%E6%88%BF-openai-gym-e2ad99311ef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ithome.com.tw/news/127574"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owardsdatascience.com/an-introduction-to-t-sne-with-python-example-5a3a293108d1"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2491229"/>
            <a:ext cx="9144000" cy="778795"/>
          </a:xfrm>
        </p:spPr>
        <p:txBody>
          <a:bodyPr>
            <a:normAutofit fontScale="90000"/>
          </a:bodyPr>
          <a:lstStyle/>
          <a:p>
            <a:r>
              <a:rPr lang="en-US" altLang="zh-TW" sz="4000" b="1" smtClean="0">
                <a:solidFill>
                  <a:srgbClr val="0D5661"/>
                </a:solidFill>
              </a:rPr>
              <a:t>Artificial intelligence and systemic risk</a:t>
            </a:r>
            <a:endParaRPr lang="zh-TW" altLang="en-US" sz="4000" b="1">
              <a:solidFill>
                <a:srgbClr val="0D5661"/>
              </a:solidFill>
            </a:endParaRPr>
          </a:p>
        </p:txBody>
      </p:sp>
      <p:sp>
        <p:nvSpPr>
          <p:cNvPr id="3" name="副標題 2"/>
          <p:cNvSpPr>
            <a:spLocks noGrp="1"/>
          </p:cNvSpPr>
          <p:nvPr>
            <p:ph type="subTitle" idx="1"/>
          </p:nvPr>
        </p:nvSpPr>
        <p:spPr>
          <a:xfrm>
            <a:off x="1524000" y="3429000"/>
            <a:ext cx="9144000" cy="1655762"/>
          </a:xfrm>
        </p:spPr>
        <p:txBody>
          <a:bodyPr/>
          <a:lstStyle/>
          <a:p>
            <a:r>
              <a:rPr lang="en-US" altLang="zh-TW" smtClean="0">
                <a:solidFill>
                  <a:srgbClr val="535953"/>
                </a:solidFill>
              </a:rPr>
              <a:t>Jón Daníelssona, Robert Macraea, Andreas Uthemann</a:t>
            </a:r>
          </a:p>
          <a:p>
            <a:r>
              <a:rPr lang="en-US" altLang="zh-TW" smtClean="0">
                <a:solidFill>
                  <a:srgbClr val="535953"/>
                </a:solidFill>
              </a:rPr>
              <a:t>Journal of Banking and Finance, 2022</a:t>
            </a:r>
          </a:p>
        </p:txBody>
      </p:sp>
      <p:cxnSp>
        <p:nvCxnSpPr>
          <p:cNvPr id="5" name="直線接點 4"/>
          <p:cNvCxnSpPr/>
          <p:nvPr/>
        </p:nvCxnSpPr>
        <p:spPr>
          <a:xfrm>
            <a:off x="1743456" y="3321840"/>
            <a:ext cx="8753856" cy="0"/>
          </a:xfrm>
          <a:prstGeom prst="line">
            <a:avLst/>
          </a:prstGeom>
          <a:ln w="19050">
            <a:solidFill>
              <a:srgbClr val="434343"/>
            </a:solidFill>
          </a:ln>
        </p:spPr>
        <p:style>
          <a:lnRef idx="1">
            <a:schemeClr val="dk1"/>
          </a:lnRef>
          <a:fillRef idx="0">
            <a:schemeClr val="dk1"/>
          </a:fillRef>
          <a:effectRef idx="0">
            <a:schemeClr val="dk1"/>
          </a:effectRef>
          <a:fontRef idx="minor">
            <a:schemeClr val="tx1"/>
          </a:fontRef>
        </p:style>
      </p:cxnSp>
      <p:sp>
        <p:nvSpPr>
          <p:cNvPr id="11" name="矩形 10"/>
          <p:cNvSpPr/>
          <p:nvPr/>
        </p:nvSpPr>
        <p:spPr>
          <a:xfrm>
            <a:off x="8307289" y="4684652"/>
            <a:ext cx="3488455" cy="400110"/>
          </a:xfrm>
          <a:prstGeom prst="rect">
            <a:avLst/>
          </a:prstGeom>
        </p:spPr>
        <p:txBody>
          <a:bodyPr wrap="none">
            <a:spAutoFit/>
          </a:bodyPr>
          <a:lstStyle/>
          <a:p>
            <a:r>
              <a:rPr lang="en-US" altLang="zh-TW" sz="2000" smtClean="0">
                <a:solidFill>
                  <a:srgbClr val="535953"/>
                </a:solidFill>
              </a:rPr>
              <a:t>Presenter: 311707006 </a:t>
            </a:r>
            <a:r>
              <a:rPr lang="zh-TW" altLang="en-US" sz="2000" smtClean="0">
                <a:solidFill>
                  <a:srgbClr val="535953"/>
                </a:solidFill>
                <a:latin typeface="Noto Sans CJK TC DemiLight" panose="020B0400000000000000" pitchFamily="34" charset="-120"/>
                <a:ea typeface="Noto Sans CJK TC DemiLight" panose="020B0400000000000000" pitchFamily="34" charset="-120"/>
              </a:rPr>
              <a:t>汪文豪</a:t>
            </a:r>
            <a:endParaRPr lang="zh-TW" altLang="en-US" sz="2000">
              <a:solidFill>
                <a:srgbClr val="535953"/>
              </a:solidFill>
              <a:latin typeface="Noto Sans CJK TC DemiLight" panose="020B0400000000000000" pitchFamily="34" charset="-120"/>
              <a:ea typeface="Noto Sans CJK TC DemiLight" panose="020B0400000000000000" pitchFamily="34" charset="-120"/>
            </a:endParaRPr>
          </a:p>
        </p:txBody>
      </p:sp>
    </p:spTree>
    <p:extLst>
      <p:ext uri="{BB962C8B-B14F-4D97-AF65-F5344CB8AC3E}">
        <p14:creationId xmlns:p14="http://schemas.microsoft.com/office/powerpoint/2010/main" val="3462409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nSpc>
                <a:spcPct val="150000"/>
              </a:lnSpc>
            </a:pPr>
            <a:r>
              <a:rPr lang="en-US" altLang="zh-TW" b="1"/>
              <a:t>Reinforcement Learning, </a:t>
            </a:r>
            <a:r>
              <a:rPr lang="zh-TW" altLang="en-US" b="1"/>
              <a:t>強化學習</a:t>
            </a:r>
            <a:endParaRPr lang="en-US" altLang="zh-TW" b="1"/>
          </a:p>
        </p:txBody>
      </p:sp>
      <p:sp>
        <p:nvSpPr>
          <p:cNvPr id="3" name="內容版面配置區 2"/>
          <p:cNvSpPr>
            <a:spLocks noGrp="1"/>
          </p:cNvSpPr>
          <p:nvPr>
            <p:ph idx="1"/>
          </p:nvPr>
        </p:nvSpPr>
        <p:spPr/>
        <p:txBody>
          <a:bodyPr/>
          <a:lstStyle/>
          <a:p>
            <a:pPr>
              <a:lnSpc>
                <a:spcPct val="150000"/>
              </a:lnSpc>
            </a:pPr>
            <a:r>
              <a:rPr lang="zh-TW" altLang="en-US" b="1" smtClean="0"/>
              <a:t>環境的建構、獎勵與懲罰，促使電腦自己學會做出決策</a:t>
            </a:r>
            <a:endParaRPr lang="en-US" altLang="zh-TW" b="1" smtClean="0"/>
          </a:p>
          <a:p>
            <a:pPr>
              <a:lnSpc>
                <a:spcPct val="150000"/>
              </a:lnSpc>
            </a:pPr>
            <a:r>
              <a:rPr lang="zh-TW" altLang="en-US" b="1" smtClean="0"/>
              <a:t>舉例</a:t>
            </a:r>
            <a:r>
              <a:rPr lang="en-US" altLang="zh-TW" b="1" smtClean="0"/>
              <a:t>:</a:t>
            </a:r>
            <a:r>
              <a:rPr lang="zh-TW" altLang="en-US" b="1" smtClean="0"/>
              <a:t> </a:t>
            </a:r>
            <a:r>
              <a:rPr lang="en-US" altLang="zh-TW" b="1" smtClean="0"/>
              <a:t>AlphaGo</a:t>
            </a:r>
            <a:r>
              <a:rPr lang="zh-TW" altLang="en-US" b="1" smtClean="0"/>
              <a:t>、自動駕駛</a:t>
            </a:r>
            <a:endParaRPr lang="zh-TW" altLang="en-US" b="1"/>
          </a:p>
        </p:txBody>
      </p:sp>
      <p:sp>
        <p:nvSpPr>
          <p:cNvPr id="4" name="矩形 3"/>
          <p:cNvSpPr/>
          <p:nvPr/>
        </p:nvSpPr>
        <p:spPr>
          <a:xfrm>
            <a:off x="3047999" y="6176963"/>
            <a:ext cx="6096000" cy="646331"/>
          </a:xfrm>
          <a:prstGeom prst="rect">
            <a:avLst/>
          </a:prstGeom>
        </p:spPr>
        <p:txBody>
          <a:bodyPr>
            <a:spAutoFit/>
          </a:bodyPr>
          <a:lstStyle/>
          <a:p>
            <a:r>
              <a:rPr lang="en-US" altLang="zh-TW" smtClean="0">
                <a:hlinkClick r:id="rId3"/>
              </a:rPr>
              <a:t>Reinforcement Learning </a:t>
            </a:r>
            <a:r>
              <a:rPr lang="zh-TW" altLang="en-US" smtClean="0">
                <a:hlinkClick r:id="rId3"/>
              </a:rPr>
              <a:t>健身房：</a:t>
            </a:r>
            <a:r>
              <a:rPr lang="en-US" altLang="zh-TW" smtClean="0">
                <a:hlinkClick r:id="rId3"/>
              </a:rPr>
              <a:t>OpenAI Gym | by Rachel Liao | PyLadies Taiwan | Medium</a:t>
            </a:r>
            <a:endParaRPr lang="zh-TW" altLang="en-US"/>
          </a:p>
        </p:txBody>
      </p:sp>
      <p:pic>
        <p:nvPicPr>
          <p:cNvPr id="5" name="圖片 4"/>
          <p:cNvPicPr>
            <a:picLocks noChangeAspect="1"/>
          </p:cNvPicPr>
          <p:nvPr/>
        </p:nvPicPr>
        <p:blipFill>
          <a:blip r:embed="rId4"/>
          <a:stretch>
            <a:fillRect/>
          </a:stretch>
        </p:blipFill>
        <p:spPr>
          <a:xfrm>
            <a:off x="2865119" y="3429000"/>
            <a:ext cx="6461759" cy="2617499"/>
          </a:xfrm>
          <a:prstGeom prst="rect">
            <a:avLst/>
          </a:prstGeom>
          <a:ln w="25400">
            <a:solidFill>
              <a:srgbClr val="434343"/>
            </a:solidFill>
          </a:ln>
        </p:spPr>
      </p:pic>
    </p:spTree>
    <p:extLst>
      <p:ext uri="{BB962C8B-B14F-4D97-AF65-F5344CB8AC3E}">
        <p14:creationId xmlns:p14="http://schemas.microsoft.com/office/powerpoint/2010/main" val="15628560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97368" y="1173480"/>
            <a:ext cx="2255520" cy="2255520"/>
          </a:xfrm>
          <a:prstGeom prst="rect">
            <a:avLst/>
          </a:prstGeom>
        </p:spPr>
      </p:pic>
      <p:pic>
        <p:nvPicPr>
          <p:cNvPr id="6" name="圖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81632" y="1173480"/>
            <a:ext cx="2137249" cy="2137249"/>
          </a:xfrm>
          <a:prstGeom prst="rect">
            <a:avLst/>
          </a:prstGeom>
        </p:spPr>
      </p:pic>
      <p:sp>
        <p:nvSpPr>
          <p:cNvPr id="7" name="內容版面配置區 2"/>
          <p:cNvSpPr>
            <a:spLocks noGrp="1"/>
          </p:cNvSpPr>
          <p:nvPr>
            <p:ph idx="1"/>
          </p:nvPr>
        </p:nvSpPr>
        <p:spPr>
          <a:xfrm>
            <a:off x="0" y="4084320"/>
            <a:ext cx="2209800" cy="4351338"/>
          </a:xfrm>
        </p:spPr>
        <p:txBody>
          <a:bodyPr>
            <a:normAutofit/>
          </a:bodyPr>
          <a:lstStyle/>
          <a:p>
            <a:pPr marL="0" indent="0" algn="dist">
              <a:lnSpc>
                <a:spcPct val="150000"/>
              </a:lnSpc>
              <a:buNone/>
            </a:pPr>
            <a:r>
              <a:rPr lang="zh-TW" altLang="en-US" sz="3600" b="1"/>
              <a:t>競爭</a:t>
            </a:r>
            <a:r>
              <a:rPr lang="zh-TW" altLang="en-US" sz="3600" b="1" smtClean="0"/>
              <a:t>對手</a:t>
            </a:r>
            <a:endParaRPr lang="en-US" altLang="zh-TW" sz="3600" b="1" smtClean="0"/>
          </a:p>
          <a:p>
            <a:pPr marL="0" indent="0" algn="dist">
              <a:lnSpc>
                <a:spcPct val="150000"/>
              </a:lnSpc>
              <a:buNone/>
            </a:pPr>
            <a:r>
              <a:rPr lang="zh-TW" altLang="en-US" sz="3600" b="1" smtClean="0"/>
              <a:t>目標</a:t>
            </a:r>
            <a:endParaRPr lang="en-US" altLang="zh-TW" sz="3600" b="1" smtClean="0"/>
          </a:p>
          <a:p>
            <a:pPr marL="0" indent="0" algn="dist">
              <a:lnSpc>
                <a:spcPct val="150000"/>
              </a:lnSpc>
              <a:buNone/>
            </a:pPr>
            <a:r>
              <a:rPr lang="zh-TW" altLang="en-US" sz="3600" b="1" smtClean="0"/>
              <a:t>環境</a:t>
            </a:r>
            <a:endParaRPr lang="zh-TW" altLang="en-US" sz="3600" b="1"/>
          </a:p>
        </p:txBody>
      </p:sp>
      <p:sp>
        <p:nvSpPr>
          <p:cNvPr id="8" name="內容版面配置區 2"/>
          <p:cNvSpPr txBox="1">
            <a:spLocks/>
          </p:cNvSpPr>
          <p:nvPr/>
        </p:nvSpPr>
        <p:spPr>
          <a:xfrm>
            <a:off x="2859324" y="4084320"/>
            <a:ext cx="2731608"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3595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3595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3595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3595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3595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zh-TW" altLang="en-US" sz="3600" smtClean="0"/>
              <a:t>明確</a:t>
            </a:r>
            <a:endParaRPr lang="en-US" altLang="zh-TW" sz="3600" smtClean="0"/>
          </a:p>
          <a:p>
            <a:pPr marL="0" indent="0" algn="ctr">
              <a:lnSpc>
                <a:spcPct val="150000"/>
              </a:lnSpc>
              <a:buFont typeface="Arial" panose="020B0604020202020204" pitchFamily="34" charset="0"/>
              <a:buNone/>
            </a:pPr>
            <a:r>
              <a:rPr lang="zh-TW" altLang="en-US" sz="3600" smtClean="0"/>
              <a:t>明確</a:t>
            </a:r>
            <a:endParaRPr lang="en-US" altLang="zh-TW" sz="3600" smtClean="0"/>
          </a:p>
          <a:p>
            <a:pPr marL="0" indent="0" algn="ctr">
              <a:lnSpc>
                <a:spcPct val="150000"/>
              </a:lnSpc>
              <a:buFont typeface="Arial" panose="020B0604020202020204" pitchFamily="34" charset="0"/>
              <a:buNone/>
            </a:pPr>
            <a:r>
              <a:rPr lang="zh-TW" altLang="en-US" sz="3600" smtClean="0"/>
              <a:t>明確且不變</a:t>
            </a:r>
            <a:endParaRPr lang="zh-TW" altLang="en-US" sz="3600"/>
          </a:p>
        </p:txBody>
      </p:sp>
      <p:sp>
        <p:nvSpPr>
          <p:cNvPr id="13" name="內容版面配置區 2"/>
          <p:cNvSpPr txBox="1">
            <a:spLocks/>
          </p:cNvSpPr>
          <p:nvPr/>
        </p:nvSpPr>
        <p:spPr>
          <a:xfrm>
            <a:off x="7060356" y="4084320"/>
            <a:ext cx="277979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3595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3595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3595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3595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3595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zh-TW" altLang="en-US" sz="3600"/>
              <a:t>模糊</a:t>
            </a:r>
            <a:endParaRPr lang="en-US" altLang="zh-TW" sz="3600" smtClean="0"/>
          </a:p>
          <a:p>
            <a:pPr marL="0" indent="0" algn="ctr">
              <a:lnSpc>
                <a:spcPct val="150000"/>
              </a:lnSpc>
              <a:buFont typeface="Arial" panose="020B0604020202020204" pitchFamily="34" charset="0"/>
              <a:buNone/>
            </a:pPr>
            <a:r>
              <a:rPr lang="zh-TW" altLang="en-US" sz="3600" smtClean="0"/>
              <a:t>模糊</a:t>
            </a:r>
            <a:endParaRPr lang="en-US" altLang="zh-TW" sz="3600" smtClean="0"/>
          </a:p>
          <a:p>
            <a:pPr marL="0" indent="0" algn="ctr">
              <a:lnSpc>
                <a:spcPct val="150000"/>
              </a:lnSpc>
              <a:buFont typeface="Arial" panose="020B0604020202020204" pitchFamily="34" charset="0"/>
              <a:buNone/>
            </a:pPr>
            <a:r>
              <a:rPr lang="zh-TW" altLang="en-US" sz="3600" smtClean="0"/>
              <a:t>複雜且變化</a:t>
            </a:r>
            <a:endParaRPr lang="zh-TW" altLang="en-US" sz="3600"/>
          </a:p>
        </p:txBody>
      </p:sp>
      <p:sp>
        <p:nvSpPr>
          <p:cNvPr id="14" name="內容版面配置區 2"/>
          <p:cNvSpPr txBox="1">
            <a:spLocks/>
          </p:cNvSpPr>
          <p:nvPr/>
        </p:nvSpPr>
        <p:spPr>
          <a:xfrm>
            <a:off x="3097368" y="3310729"/>
            <a:ext cx="2209800" cy="10326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3595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3595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3595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3595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3595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zh-TW" altLang="en-US" sz="3600" b="1" smtClean="0"/>
              <a:t>策略遊戲</a:t>
            </a:r>
            <a:endParaRPr lang="en-US" altLang="zh-TW" sz="3600" b="1" smtClean="0"/>
          </a:p>
        </p:txBody>
      </p:sp>
      <p:sp>
        <p:nvSpPr>
          <p:cNvPr id="15" name="內容版面配置區 2"/>
          <p:cNvSpPr txBox="1">
            <a:spLocks/>
          </p:cNvSpPr>
          <p:nvPr/>
        </p:nvSpPr>
        <p:spPr>
          <a:xfrm>
            <a:off x="7309081" y="3310729"/>
            <a:ext cx="2209800" cy="103267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3595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3595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35953"/>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35953"/>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35953"/>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zh-TW" altLang="en-US" sz="3600" b="1" smtClean="0"/>
              <a:t>金融市場</a:t>
            </a:r>
            <a:endParaRPr lang="en-US" altLang="zh-TW" sz="3600" b="1" smtClean="0"/>
          </a:p>
        </p:txBody>
      </p:sp>
      <p:sp>
        <p:nvSpPr>
          <p:cNvPr id="16" name="標題 1"/>
          <p:cNvSpPr>
            <a:spLocks noGrp="1"/>
          </p:cNvSpPr>
          <p:nvPr>
            <p:ph type="title"/>
          </p:nvPr>
        </p:nvSpPr>
        <p:spPr>
          <a:xfrm>
            <a:off x="838200" y="-144622"/>
            <a:ext cx="10515600" cy="1325563"/>
          </a:xfrm>
        </p:spPr>
        <p:txBody>
          <a:bodyPr/>
          <a:lstStyle/>
          <a:p>
            <a:pPr algn="ctr">
              <a:lnSpc>
                <a:spcPct val="150000"/>
              </a:lnSpc>
            </a:pPr>
            <a:r>
              <a:rPr lang="zh-TW" altLang="en-US" b="1" smtClean="0"/>
              <a:t>策略遊戲 </a:t>
            </a:r>
            <a:r>
              <a:rPr lang="zh-TW" altLang="en-US" b="1"/>
              <a:t> </a:t>
            </a:r>
            <a:r>
              <a:rPr lang="en-US" altLang="zh-TW" b="1" smtClean="0"/>
              <a:t>vs. </a:t>
            </a:r>
            <a:r>
              <a:rPr lang="zh-TW" altLang="en-US" b="1" smtClean="0"/>
              <a:t>金融市場</a:t>
            </a:r>
            <a:endParaRPr lang="en-US" altLang="zh-TW" b="1"/>
          </a:p>
        </p:txBody>
      </p:sp>
    </p:spTree>
    <p:extLst>
      <p:ext uri="{BB962C8B-B14F-4D97-AF65-F5344CB8AC3E}">
        <p14:creationId xmlns:p14="http://schemas.microsoft.com/office/powerpoint/2010/main" val="29881618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導致人工智慧決策品質低下之成因</a:t>
            </a:r>
            <a:endParaRPr lang="zh-TW" altLang="en-US"/>
          </a:p>
        </p:txBody>
      </p:sp>
      <p:sp>
        <p:nvSpPr>
          <p:cNvPr id="3" name="內容版面配置區 2"/>
          <p:cNvSpPr>
            <a:spLocks noGrp="1"/>
          </p:cNvSpPr>
          <p:nvPr>
            <p:ph idx="1"/>
          </p:nvPr>
        </p:nvSpPr>
        <p:spPr>
          <a:xfrm>
            <a:off x="838200" y="1825625"/>
            <a:ext cx="7056120" cy="4351338"/>
          </a:xfrm>
        </p:spPr>
        <p:txBody>
          <a:bodyPr/>
          <a:lstStyle/>
          <a:p>
            <a:pPr>
              <a:lnSpc>
                <a:spcPct val="150000"/>
              </a:lnSpc>
            </a:pPr>
            <a:r>
              <a:rPr lang="zh-TW" altLang="en-US" b="1" smtClean="0"/>
              <a:t>監督式學習中的錯誤標籤</a:t>
            </a:r>
            <a:endParaRPr lang="en-US" altLang="zh-TW" b="1" smtClean="0"/>
          </a:p>
          <a:p>
            <a:pPr lvl="1">
              <a:lnSpc>
                <a:spcPct val="150000"/>
              </a:lnSpc>
            </a:pPr>
            <a:r>
              <a:rPr lang="en-US" altLang="zh-TW" smtClean="0"/>
              <a:t>Racial bias in credit scoring of loan applications (Klein, 2020)</a:t>
            </a:r>
          </a:p>
          <a:p>
            <a:pPr>
              <a:lnSpc>
                <a:spcPct val="150000"/>
              </a:lnSpc>
            </a:pPr>
            <a:r>
              <a:rPr lang="zh-TW" altLang="en-US" b="1" smtClean="0"/>
              <a:t>對問題的結構與目標需要精確指定</a:t>
            </a:r>
            <a:endParaRPr lang="en-US" altLang="zh-TW" b="1" smtClean="0"/>
          </a:p>
          <a:p>
            <a:pPr lvl="1">
              <a:lnSpc>
                <a:spcPct val="150000"/>
              </a:lnSpc>
            </a:pPr>
            <a:r>
              <a:rPr lang="zh-TW" altLang="en-US" smtClean="0"/>
              <a:t>需要精確的目標函式，才能最佳化決策</a:t>
            </a:r>
            <a:endParaRPr lang="en-US" altLang="zh-TW" smtClean="0"/>
          </a:p>
          <a:p>
            <a:pPr lvl="1"/>
            <a:endParaRPr lang="zh-TW" altLang="en-US"/>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7774" y="1810385"/>
            <a:ext cx="4511040" cy="4511040"/>
          </a:xfrm>
          <a:prstGeom prst="rect">
            <a:avLst/>
          </a:prstGeom>
        </p:spPr>
      </p:pic>
    </p:spTree>
    <p:extLst>
      <p:ext uri="{BB962C8B-B14F-4D97-AF65-F5344CB8AC3E}">
        <p14:creationId xmlns:p14="http://schemas.microsoft.com/office/powerpoint/2010/main" val="95326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0" y="2092577"/>
            <a:ext cx="6096000" cy="2672845"/>
          </a:xfrm>
        </p:spPr>
        <p:txBody>
          <a:bodyPr>
            <a:noAutofit/>
          </a:bodyPr>
          <a:lstStyle/>
          <a:p>
            <a:pPr>
              <a:lnSpc>
                <a:spcPct val="150000"/>
              </a:lnSpc>
            </a:pPr>
            <a:r>
              <a:rPr lang="en-US" altLang="zh-TW" sz="6000" b="1" smtClean="0"/>
              <a:t>The macro and micro problem</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939" y="990905"/>
            <a:ext cx="4876190" cy="4876190"/>
          </a:xfrm>
          <a:prstGeom prst="rect">
            <a:avLst/>
          </a:prstGeom>
        </p:spPr>
      </p:pic>
    </p:spTree>
    <p:extLst>
      <p:ext uri="{BB962C8B-B14F-4D97-AF65-F5344CB8AC3E}">
        <p14:creationId xmlns:p14="http://schemas.microsoft.com/office/powerpoint/2010/main" val="2896807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The micro problem</a:t>
            </a:r>
            <a:endParaRPr lang="zh-TW" altLang="en-US" b="1"/>
          </a:p>
        </p:txBody>
      </p:sp>
      <p:sp>
        <p:nvSpPr>
          <p:cNvPr id="3" name="內容版面配置區 2"/>
          <p:cNvSpPr>
            <a:spLocks noGrp="1"/>
          </p:cNvSpPr>
          <p:nvPr>
            <p:ph idx="1"/>
          </p:nvPr>
        </p:nvSpPr>
        <p:spPr>
          <a:xfrm>
            <a:off x="838200" y="1554480"/>
            <a:ext cx="10515600" cy="5303520"/>
          </a:xfrm>
        </p:spPr>
        <p:txBody>
          <a:bodyPr>
            <a:normAutofit lnSpcReduction="10000"/>
          </a:bodyPr>
          <a:lstStyle/>
          <a:p>
            <a:pPr>
              <a:lnSpc>
                <a:spcPct val="150000"/>
              </a:lnSpc>
            </a:pPr>
            <a:r>
              <a:rPr lang="en-US" altLang="zh-TW" b="1" smtClean="0"/>
              <a:t>Microprudential</a:t>
            </a:r>
            <a:r>
              <a:rPr lang="zh-TW" altLang="en-US" b="1" smtClean="0"/>
              <a:t> </a:t>
            </a:r>
            <a:r>
              <a:rPr lang="en-US" altLang="zh-TW" b="1" smtClean="0"/>
              <a:t>(</a:t>
            </a:r>
            <a:r>
              <a:rPr lang="zh-TW" altLang="en-US" b="1" smtClean="0"/>
              <a:t>微觀審慎</a:t>
            </a:r>
            <a:r>
              <a:rPr lang="en-US" altLang="zh-TW" b="1" smtClean="0"/>
              <a:t>)</a:t>
            </a:r>
          </a:p>
          <a:p>
            <a:pPr lvl="1">
              <a:lnSpc>
                <a:spcPct val="150000"/>
              </a:lnSpc>
            </a:pPr>
            <a:r>
              <a:rPr lang="zh-TW" altLang="en-US" smtClean="0"/>
              <a:t>側重金融機構個體行為與風險偏好的監督</a:t>
            </a:r>
            <a:endParaRPr lang="en-US" altLang="zh-TW" smtClean="0"/>
          </a:p>
          <a:p>
            <a:pPr>
              <a:lnSpc>
                <a:spcPct val="150000"/>
              </a:lnSpc>
            </a:pPr>
            <a:r>
              <a:rPr lang="en-US" altLang="zh-TW" b="1" smtClean="0"/>
              <a:t>Focused on </a:t>
            </a:r>
            <a:r>
              <a:rPr lang="en-US" altLang="zh-TW" b="1" smtClean="0">
                <a:solidFill>
                  <a:srgbClr val="FF0000"/>
                </a:solidFill>
              </a:rPr>
              <a:t>day-to-day</a:t>
            </a:r>
            <a:r>
              <a:rPr lang="en-US" altLang="zh-TW" b="1" smtClean="0"/>
              <a:t> risk.</a:t>
            </a:r>
          </a:p>
          <a:p>
            <a:pPr lvl="1">
              <a:lnSpc>
                <a:spcPct val="150000"/>
              </a:lnSpc>
            </a:pPr>
            <a:r>
              <a:rPr lang="en-US" altLang="zh-TW" smtClean="0"/>
              <a:t>Large daily losses on individual positions</a:t>
            </a:r>
          </a:p>
          <a:p>
            <a:pPr lvl="1">
              <a:lnSpc>
                <a:spcPct val="150000"/>
              </a:lnSpc>
            </a:pPr>
            <a:r>
              <a:rPr lang="en-US" altLang="zh-TW" smtClean="0"/>
              <a:t>Fraud</a:t>
            </a:r>
          </a:p>
          <a:p>
            <a:pPr lvl="1">
              <a:lnSpc>
                <a:spcPct val="150000"/>
              </a:lnSpc>
            </a:pPr>
            <a:r>
              <a:rPr lang="en-US" altLang="zh-TW" smtClean="0"/>
              <a:t>Regulatory compliance </a:t>
            </a:r>
          </a:p>
          <a:p>
            <a:pPr>
              <a:lnSpc>
                <a:spcPct val="150000"/>
              </a:lnSpc>
            </a:pPr>
            <a:r>
              <a:rPr lang="en-US" altLang="zh-TW" b="1" smtClean="0"/>
              <a:t>The </a:t>
            </a:r>
            <a:r>
              <a:rPr lang="en-US" altLang="zh-TW" b="1" smtClean="0">
                <a:solidFill>
                  <a:srgbClr val="FF0000"/>
                </a:solidFill>
              </a:rPr>
              <a:t>short and medium run </a:t>
            </a:r>
            <a:r>
              <a:rPr lang="en-US" altLang="zh-TW" b="1" smtClean="0"/>
              <a:t>and control </a:t>
            </a:r>
            <a:r>
              <a:rPr lang="en-US" altLang="zh-TW" b="1" smtClean="0">
                <a:solidFill>
                  <a:srgbClr val="FF0000"/>
                </a:solidFill>
              </a:rPr>
              <a:t>of many repeated similar events.</a:t>
            </a:r>
          </a:p>
          <a:p>
            <a:endParaRPr lang="zh-TW" altLang="en-US"/>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0" y="1043146"/>
            <a:ext cx="3936891" cy="3936891"/>
          </a:xfrm>
          <a:prstGeom prst="rect">
            <a:avLst/>
          </a:prstGeom>
        </p:spPr>
      </p:pic>
    </p:spTree>
    <p:extLst>
      <p:ext uri="{BB962C8B-B14F-4D97-AF65-F5344CB8AC3E}">
        <p14:creationId xmlns:p14="http://schemas.microsoft.com/office/powerpoint/2010/main" val="982871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The macro problem</a:t>
            </a:r>
            <a:endParaRPr lang="zh-TW" altLang="en-US" b="1"/>
          </a:p>
        </p:txBody>
      </p:sp>
      <p:sp>
        <p:nvSpPr>
          <p:cNvPr id="3" name="內容版面配置區 2"/>
          <p:cNvSpPr>
            <a:spLocks noGrp="1"/>
          </p:cNvSpPr>
          <p:nvPr>
            <p:ph idx="1"/>
          </p:nvPr>
        </p:nvSpPr>
        <p:spPr>
          <a:xfrm>
            <a:off x="838200" y="1825624"/>
            <a:ext cx="11475720" cy="5032375"/>
          </a:xfrm>
        </p:spPr>
        <p:txBody>
          <a:bodyPr/>
          <a:lstStyle/>
          <a:p>
            <a:pPr>
              <a:lnSpc>
                <a:spcPct val="150000"/>
              </a:lnSpc>
            </a:pPr>
            <a:r>
              <a:rPr lang="en-US" altLang="zh-TW" b="1" smtClean="0"/>
              <a:t>Macroprudential</a:t>
            </a:r>
            <a:r>
              <a:rPr lang="zh-TW" altLang="en-US" b="1" smtClean="0"/>
              <a:t> </a:t>
            </a:r>
            <a:r>
              <a:rPr lang="en-US" altLang="zh-TW" b="1" smtClean="0"/>
              <a:t>(</a:t>
            </a:r>
            <a:r>
              <a:rPr lang="zh-TW" altLang="en-US" b="1" smtClean="0"/>
              <a:t>宏觀審慎</a:t>
            </a:r>
            <a:r>
              <a:rPr lang="en-US" altLang="zh-TW" b="1" smtClean="0"/>
              <a:t>)</a:t>
            </a:r>
          </a:p>
          <a:p>
            <a:pPr lvl="1">
              <a:lnSpc>
                <a:spcPct val="150000"/>
              </a:lnSpc>
            </a:pPr>
            <a:r>
              <a:rPr lang="zh-TW" altLang="en-US" smtClean="0"/>
              <a:t>側重金融機構整體行為和其之間的相互影響，同時關注宏觀經</a:t>
            </a:r>
            <a:r>
              <a:rPr lang="zh-TW" altLang="en-US"/>
              <a:t>濟</a:t>
            </a:r>
            <a:r>
              <a:rPr lang="zh-TW" altLang="en-US" smtClean="0"/>
              <a:t>的不穩定因素</a:t>
            </a:r>
            <a:endParaRPr lang="en-US" altLang="zh-TW" smtClean="0"/>
          </a:p>
          <a:p>
            <a:pPr>
              <a:lnSpc>
                <a:spcPct val="150000"/>
              </a:lnSpc>
            </a:pPr>
            <a:r>
              <a:rPr lang="en-US" altLang="zh-TW" b="1" smtClean="0"/>
              <a:t>The </a:t>
            </a:r>
            <a:r>
              <a:rPr lang="en-US" altLang="zh-TW" b="1" smtClean="0">
                <a:solidFill>
                  <a:srgbClr val="FF0000"/>
                </a:solidFill>
              </a:rPr>
              <a:t>long run</a:t>
            </a:r>
            <a:r>
              <a:rPr lang="en-US" altLang="zh-TW" b="1" smtClean="0"/>
              <a:t>, avoiding systemic crises and large losses decades.</a:t>
            </a:r>
          </a:p>
          <a:p>
            <a:pPr>
              <a:lnSpc>
                <a:spcPct val="150000"/>
              </a:lnSpc>
            </a:pPr>
            <a:r>
              <a:rPr lang="en-US" altLang="zh-TW" b="1" smtClean="0"/>
              <a:t>Actions and outcomes is </a:t>
            </a:r>
            <a:r>
              <a:rPr lang="en-US" altLang="zh-TW" b="1" smtClean="0">
                <a:solidFill>
                  <a:srgbClr val="FF0000"/>
                </a:solidFill>
              </a:rPr>
              <a:t>highly uncertain </a:t>
            </a:r>
            <a:r>
              <a:rPr lang="en-US" altLang="zh-TW" b="1" smtClean="0"/>
              <a:t>and the events being controlled are </a:t>
            </a:r>
            <a:r>
              <a:rPr lang="en-US" altLang="zh-TW" b="1" smtClean="0">
                <a:solidFill>
                  <a:srgbClr val="FF0000"/>
                </a:solidFill>
              </a:rPr>
              <a:t>very few </a:t>
            </a:r>
            <a:r>
              <a:rPr lang="en-US" altLang="zh-TW" b="1" smtClean="0"/>
              <a:t>and </a:t>
            </a:r>
            <a:r>
              <a:rPr lang="en-US" altLang="zh-TW" b="1" smtClean="0">
                <a:solidFill>
                  <a:srgbClr val="FF0000"/>
                </a:solidFill>
              </a:rPr>
              <a:t>mostly unique.</a:t>
            </a:r>
          </a:p>
          <a:p>
            <a:pPr lvl="1">
              <a:lnSpc>
                <a:spcPct val="150000"/>
              </a:lnSpc>
            </a:pPr>
            <a:r>
              <a:rPr lang="en-US" altLang="zh-TW" b="1" smtClean="0"/>
              <a:t>Being safe can lead to excessive risk taking.</a:t>
            </a:r>
            <a:endParaRPr lang="zh-TW" altLang="en-US" b="1">
              <a:solidFill>
                <a:srgbClr val="FF0000"/>
              </a:solidFill>
            </a:endParaRPr>
          </a:p>
        </p:txBody>
      </p:sp>
    </p:spTree>
    <p:extLst>
      <p:ext uri="{BB962C8B-B14F-4D97-AF65-F5344CB8AC3E}">
        <p14:creationId xmlns:p14="http://schemas.microsoft.com/office/powerpoint/2010/main" val="2924482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Exogenous risk, </a:t>
            </a:r>
            <a:r>
              <a:rPr lang="zh-TW" altLang="en-US" b="1" smtClean="0"/>
              <a:t>外生風險</a:t>
            </a:r>
            <a:endParaRPr lang="zh-TW" altLang="en-US" b="1"/>
          </a:p>
        </p:txBody>
      </p:sp>
      <p:sp>
        <p:nvSpPr>
          <p:cNvPr id="3" name="內容版面配置區 2"/>
          <p:cNvSpPr>
            <a:spLocks noGrp="1"/>
          </p:cNvSpPr>
          <p:nvPr>
            <p:ph idx="1"/>
          </p:nvPr>
        </p:nvSpPr>
        <p:spPr>
          <a:xfrm>
            <a:off x="838200" y="1825625"/>
            <a:ext cx="11033760" cy="4351338"/>
          </a:xfrm>
        </p:spPr>
        <p:txBody>
          <a:bodyPr>
            <a:normAutofit lnSpcReduction="10000"/>
          </a:bodyPr>
          <a:lstStyle/>
          <a:p>
            <a:pPr>
              <a:lnSpc>
                <a:spcPct val="150000"/>
              </a:lnSpc>
            </a:pPr>
            <a:r>
              <a:rPr lang="zh-TW" altLang="en-US" b="1" smtClean="0"/>
              <a:t>金融體系外部的衝擊</a:t>
            </a:r>
            <a:endParaRPr lang="en-US" altLang="zh-TW" b="1" smtClean="0"/>
          </a:p>
          <a:p>
            <a:pPr>
              <a:lnSpc>
                <a:spcPct val="150000"/>
              </a:lnSpc>
            </a:pPr>
            <a:r>
              <a:rPr lang="zh-TW" altLang="en-US" b="1" smtClean="0"/>
              <a:t>易於使用統計測量</a:t>
            </a:r>
            <a:endParaRPr lang="en-US" altLang="zh-TW" b="1" smtClean="0"/>
          </a:p>
          <a:p>
            <a:pPr>
              <a:lnSpc>
                <a:spcPct val="150000"/>
              </a:lnSpc>
            </a:pPr>
            <a:r>
              <a:rPr lang="zh-TW" altLang="en-US" b="1" smtClean="0"/>
              <a:t>採用價格和其他相關變數的歷史值，推論其未來結果的分佈</a:t>
            </a:r>
            <a:endParaRPr lang="en-US" altLang="zh-TW" b="1" smtClean="0"/>
          </a:p>
          <a:p>
            <a:pPr>
              <a:lnSpc>
                <a:spcPct val="150000"/>
              </a:lnSpc>
            </a:pPr>
            <a:r>
              <a:rPr lang="zh-TW" altLang="en-US" b="1" smtClean="0"/>
              <a:t>基本假設</a:t>
            </a:r>
            <a:r>
              <a:rPr lang="en-US" altLang="zh-TW" b="1" smtClean="0"/>
              <a:t>:</a:t>
            </a:r>
            <a:r>
              <a:rPr lang="zh-TW" altLang="en-US" b="1" smtClean="0"/>
              <a:t> 與金融系統互動的經濟主體並不會改變系統</a:t>
            </a:r>
            <a:endParaRPr lang="en-US" altLang="zh-TW" b="1" smtClean="0"/>
          </a:p>
          <a:p>
            <a:pPr>
              <a:lnSpc>
                <a:spcPct val="150000"/>
              </a:lnSpc>
            </a:pPr>
            <a:r>
              <a:rPr lang="zh-TW" altLang="en-US" b="1" smtClean="0"/>
              <a:t>人工智慧較適合用於測量和管理外生風險 </a:t>
            </a:r>
            <a:r>
              <a:rPr lang="en-US" altLang="zh-TW" b="1" smtClean="0"/>
              <a:t>(Micro problem)</a:t>
            </a:r>
          </a:p>
          <a:p>
            <a:pPr lvl="1">
              <a:lnSpc>
                <a:spcPct val="150000"/>
              </a:lnSpc>
            </a:pPr>
            <a:r>
              <a:rPr lang="zh-TW" altLang="en-US" smtClean="0"/>
              <a:t>目標直觀明確，可使用數據樣本、統計技術、重複事件來做訓練</a:t>
            </a:r>
            <a:endParaRPr lang="en-US" altLang="zh-TW" smtClean="0"/>
          </a:p>
          <a:p>
            <a:pPr>
              <a:lnSpc>
                <a:spcPct val="150000"/>
              </a:lnSpc>
            </a:pPr>
            <a:endParaRPr lang="zh-TW" altLang="en-US"/>
          </a:p>
        </p:txBody>
      </p:sp>
      <p:sp>
        <p:nvSpPr>
          <p:cNvPr id="4" name="文字方塊 3"/>
          <p:cNvSpPr txBox="1"/>
          <p:nvPr/>
        </p:nvSpPr>
        <p:spPr>
          <a:xfrm>
            <a:off x="1844295" y="6446520"/>
            <a:ext cx="10347705" cy="369332"/>
          </a:xfrm>
          <a:prstGeom prst="rect">
            <a:avLst/>
          </a:prstGeom>
          <a:noFill/>
        </p:spPr>
        <p:txBody>
          <a:bodyPr wrap="none" rtlCol="0">
            <a:spAutoFit/>
          </a:bodyPr>
          <a:lstStyle/>
          <a:p>
            <a:r>
              <a:rPr lang="en-US" altLang="zh-TW" smtClean="0"/>
              <a:t>Danielsson, J., Shin, H.s., 2002. Endogenous Risk. Modern Risk Management – A History. Risk Books</a:t>
            </a:r>
            <a:endParaRPr lang="zh-TW" altLang="en-US"/>
          </a:p>
        </p:txBody>
      </p:sp>
    </p:spTree>
    <p:extLst>
      <p:ext uri="{BB962C8B-B14F-4D97-AF65-F5344CB8AC3E}">
        <p14:creationId xmlns:p14="http://schemas.microsoft.com/office/powerpoint/2010/main" val="4831417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Endogenous risk, </a:t>
            </a:r>
            <a:r>
              <a:rPr lang="zh-TW" altLang="en-US" b="1" smtClean="0"/>
              <a:t>內生風險</a:t>
            </a:r>
            <a:endParaRPr lang="zh-TW" altLang="en-US"/>
          </a:p>
        </p:txBody>
      </p:sp>
      <p:sp>
        <p:nvSpPr>
          <p:cNvPr id="3" name="內容版面配置區 2"/>
          <p:cNvSpPr>
            <a:spLocks noGrp="1"/>
          </p:cNvSpPr>
          <p:nvPr>
            <p:ph idx="1"/>
          </p:nvPr>
        </p:nvSpPr>
        <p:spPr/>
        <p:txBody>
          <a:bodyPr>
            <a:normAutofit lnSpcReduction="10000"/>
          </a:bodyPr>
          <a:lstStyle/>
          <a:p>
            <a:pPr>
              <a:lnSpc>
                <a:spcPct val="150000"/>
              </a:lnSpc>
            </a:pPr>
            <a:r>
              <a:rPr lang="zh-TW" altLang="en-US" b="1" smtClean="0"/>
              <a:t>市場參與者相互作用的影響所產生的一種金融風險</a:t>
            </a:r>
            <a:endParaRPr lang="en-US" altLang="zh-TW" b="1" smtClean="0"/>
          </a:p>
          <a:p>
            <a:pPr>
              <a:lnSpc>
                <a:spcPct val="150000"/>
              </a:lnSpc>
            </a:pPr>
            <a:r>
              <a:rPr lang="zh-TW" altLang="en-US" b="1" smtClean="0"/>
              <a:t>系統性風險是內生風險的一種</a:t>
            </a:r>
            <a:endParaRPr lang="en-US" altLang="zh-TW" b="1" smtClean="0"/>
          </a:p>
          <a:p>
            <a:pPr>
              <a:lnSpc>
                <a:spcPct val="150000"/>
              </a:lnSpc>
            </a:pPr>
            <a:r>
              <a:rPr lang="zh-TW" altLang="en-US" b="1" smtClean="0"/>
              <a:t>當市場壓力限制其行為時，會產生其負面循環，導致危機</a:t>
            </a:r>
            <a:endParaRPr lang="en-US" altLang="zh-TW" b="1" smtClean="0"/>
          </a:p>
          <a:p>
            <a:pPr lvl="1">
              <a:lnSpc>
                <a:spcPct val="150000"/>
              </a:lnSpc>
            </a:pPr>
            <a:r>
              <a:rPr lang="zh-TW" altLang="en-US" smtClean="0"/>
              <a:t>增加資本和保證金要求</a:t>
            </a:r>
            <a:r>
              <a:rPr lang="zh-TW" altLang="en-US"/>
              <a:t>、</a:t>
            </a:r>
            <a:r>
              <a:rPr lang="zh-TW" altLang="en-US" smtClean="0"/>
              <a:t>清算投資用以滿足贖回</a:t>
            </a:r>
            <a:endParaRPr lang="en-US" altLang="zh-TW" smtClean="0"/>
          </a:p>
          <a:p>
            <a:pPr>
              <a:lnSpc>
                <a:spcPct val="150000"/>
              </a:lnSpc>
            </a:pPr>
            <a:r>
              <a:rPr lang="zh-TW" altLang="en-US" b="1" smtClean="0"/>
              <a:t>衡量內生風險，需要確定</a:t>
            </a:r>
            <a:r>
              <a:rPr lang="zh-TW" altLang="en-US" b="1"/>
              <a:t>其</a:t>
            </a:r>
            <a:r>
              <a:rPr lang="zh-TW" altLang="en-US" b="1" smtClean="0"/>
              <a:t>累積的壓力威脅</a:t>
            </a:r>
            <a:endParaRPr lang="en-US" altLang="zh-TW" b="1" smtClean="0"/>
          </a:p>
          <a:p>
            <a:pPr>
              <a:lnSpc>
                <a:spcPct val="150000"/>
              </a:lnSpc>
            </a:pPr>
            <a:r>
              <a:rPr lang="zh-TW" altLang="en-US" b="1" smtClean="0"/>
              <a:t>危機的種類性質差異很多，難以找尋通用式</a:t>
            </a:r>
            <a:r>
              <a:rPr lang="en-US" altLang="zh-TW" b="1" smtClean="0"/>
              <a:t>(General pattern)</a:t>
            </a:r>
          </a:p>
          <a:p>
            <a:pPr>
              <a:lnSpc>
                <a:spcPct val="150000"/>
              </a:lnSpc>
            </a:pPr>
            <a:endParaRPr lang="zh-TW" altLang="en-US"/>
          </a:p>
        </p:txBody>
      </p:sp>
    </p:spTree>
    <p:extLst>
      <p:ext uri="{BB962C8B-B14F-4D97-AF65-F5344CB8AC3E}">
        <p14:creationId xmlns:p14="http://schemas.microsoft.com/office/powerpoint/2010/main" val="1934705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0" y="1984627"/>
            <a:ext cx="6489700" cy="2888745"/>
          </a:xfrm>
        </p:spPr>
        <p:txBody>
          <a:bodyPr>
            <a:noAutofit/>
          </a:bodyPr>
          <a:lstStyle/>
          <a:p>
            <a:pPr>
              <a:lnSpc>
                <a:spcPct val="150000"/>
              </a:lnSpc>
            </a:pPr>
            <a:r>
              <a:rPr lang="en-US" altLang="zh-TW" sz="6000" b="1" smtClean="0"/>
              <a:t>Conceptual challenge</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939" y="990905"/>
            <a:ext cx="4876190" cy="4876190"/>
          </a:xfrm>
          <a:prstGeom prst="rect">
            <a:avLst/>
          </a:prstGeom>
        </p:spPr>
      </p:pic>
    </p:spTree>
    <p:extLst>
      <p:ext uri="{BB962C8B-B14F-4D97-AF65-F5344CB8AC3E}">
        <p14:creationId xmlns:p14="http://schemas.microsoft.com/office/powerpoint/2010/main" val="703324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1"/>
          <p:cNvSpPr txBox="1">
            <a:spLocks/>
          </p:cNvSpPr>
          <p:nvPr/>
        </p:nvSpPr>
        <p:spPr>
          <a:xfrm>
            <a:off x="228600" y="2091434"/>
            <a:ext cx="11963400" cy="267513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rgbClr val="0D5661"/>
                </a:solidFill>
                <a:latin typeface="+mj-lt"/>
                <a:ea typeface="+mj-ea"/>
                <a:cs typeface="+mj-cs"/>
              </a:defRPr>
            </a:lvl1pPr>
          </a:lstStyle>
          <a:p>
            <a:pPr algn="ctr">
              <a:lnSpc>
                <a:spcPct val="170000"/>
              </a:lnSpc>
            </a:pPr>
            <a:r>
              <a:rPr lang="en-US" altLang="zh-TW" sz="2800" b="1" i="1" smtClean="0"/>
              <a:t>“Any observed statistical regularity will tend to collapse once pressure is placed upon it for control purposes.” </a:t>
            </a:r>
            <a:r>
              <a:rPr lang="en-US" altLang="zh-TW" sz="2800" b="1" i="1" smtClean="0">
                <a:solidFill>
                  <a:schemeClr val="tx1"/>
                </a:solidFill>
              </a:rPr>
              <a:t>– Goodhart’s Law</a:t>
            </a:r>
          </a:p>
          <a:p>
            <a:pPr algn="r">
              <a:lnSpc>
                <a:spcPct val="170000"/>
              </a:lnSpc>
            </a:pPr>
            <a:r>
              <a:rPr lang="en-US" altLang="zh-TW" sz="2800" b="1" i="1" smtClean="0">
                <a:solidFill>
                  <a:schemeClr val="tx1"/>
                </a:solidFill>
              </a:rPr>
              <a:t>Goodhart(1974)</a:t>
            </a:r>
            <a:endParaRPr lang="zh-TW" altLang="en-US" sz="2800" b="1" i="1">
              <a:solidFill>
                <a:schemeClr val="tx1"/>
              </a:solidFill>
            </a:endParaRPr>
          </a:p>
        </p:txBody>
      </p:sp>
    </p:spTree>
    <p:extLst>
      <p:ext uri="{BB962C8B-B14F-4D97-AF65-F5344CB8AC3E}">
        <p14:creationId xmlns:p14="http://schemas.microsoft.com/office/powerpoint/2010/main" val="269369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Outline</a:t>
            </a:r>
            <a:endParaRPr lang="zh-TW" altLang="en-US" b="1"/>
          </a:p>
        </p:txBody>
      </p:sp>
      <p:sp>
        <p:nvSpPr>
          <p:cNvPr id="3" name="內容版面配置區 2"/>
          <p:cNvSpPr>
            <a:spLocks noGrp="1"/>
          </p:cNvSpPr>
          <p:nvPr>
            <p:ph idx="1"/>
          </p:nvPr>
        </p:nvSpPr>
        <p:spPr>
          <a:xfrm>
            <a:off x="838200" y="1690688"/>
            <a:ext cx="10515600" cy="5392593"/>
          </a:xfrm>
        </p:spPr>
        <p:txBody>
          <a:bodyPr>
            <a:normAutofit/>
          </a:bodyPr>
          <a:lstStyle/>
          <a:p>
            <a:pPr>
              <a:lnSpc>
                <a:spcPct val="150000"/>
              </a:lnSpc>
            </a:pPr>
            <a:r>
              <a:rPr lang="en-US" altLang="zh-TW" b="1" smtClean="0"/>
              <a:t>Introduction</a:t>
            </a:r>
          </a:p>
          <a:p>
            <a:pPr>
              <a:lnSpc>
                <a:spcPct val="150000"/>
              </a:lnSpc>
            </a:pPr>
            <a:r>
              <a:rPr lang="en-US" altLang="zh-TW" b="1" smtClean="0"/>
              <a:t>AI and how financial complexity affects it</a:t>
            </a:r>
          </a:p>
          <a:p>
            <a:pPr>
              <a:lnSpc>
                <a:spcPct val="150000"/>
              </a:lnSpc>
            </a:pPr>
            <a:r>
              <a:rPr lang="en-US" altLang="zh-TW" b="1" smtClean="0"/>
              <a:t>The macro amd micro problem</a:t>
            </a:r>
          </a:p>
          <a:p>
            <a:pPr>
              <a:lnSpc>
                <a:spcPct val="150000"/>
              </a:lnSpc>
            </a:pPr>
            <a:r>
              <a:rPr lang="en-US" altLang="zh-TW" b="1" smtClean="0"/>
              <a:t>Conceptual challenge</a:t>
            </a:r>
          </a:p>
          <a:p>
            <a:pPr>
              <a:lnSpc>
                <a:spcPct val="150000"/>
              </a:lnSpc>
            </a:pPr>
            <a:r>
              <a:rPr lang="en-US" altLang="zh-TW" b="1" smtClean="0"/>
              <a:t>Practical consequences</a:t>
            </a:r>
          </a:p>
          <a:p>
            <a:pPr>
              <a:lnSpc>
                <a:spcPct val="150000"/>
              </a:lnSpc>
            </a:pPr>
            <a:r>
              <a:rPr lang="en-US" altLang="zh-TW" b="1" smtClean="0"/>
              <a:t>Conclusion</a:t>
            </a:r>
          </a:p>
          <a:p>
            <a:endParaRPr lang="zh-TW" altLang="en-US"/>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52503" y="1259251"/>
            <a:ext cx="4339497" cy="4339497"/>
          </a:xfrm>
          <a:prstGeom prst="rect">
            <a:avLst/>
          </a:prstGeom>
        </p:spPr>
      </p:pic>
    </p:spTree>
    <p:extLst>
      <p:ext uri="{BB962C8B-B14F-4D97-AF65-F5344CB8AC3E}">
        <p14:creationId xmlns:p14="http://schemas.microsoft.com/office/powerpoint/2010/main" val="233302342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System response to AI</a:t>
            </a:r>
            <a:endParaRPr lang="zh-TW" altLang="en-US" b="1"/>
          </a:p>
        </p:txBody>
      </p:sp>
      <p:sp>
        <p:nvSpPr>
          <p:cNvPr id="3" name="內容版面配置區 2"/>
          <p:cNvSpPr>
            <a:spLocks noGrp="1"/>
          </p:cNvSpPr>
          <p:nvPr>
            <p:ph idx="1"/>
          </p:nvPr>
        </p:nvSpPr>
        <p:spPr>
          <a:xfrm>
            <a:off x="838200" y="1490344"/>
            <a:ext cx="10515600" cy="4864735"/>
          </a:xfrm>
        </p:spPr>
        <p:txBody>
          <a:bodyPr/>
          <a:lstStyle/>
          <a:p>
            <a:pPr>
              <a:lnSpc>
                <a:spcPct val="150000"/>
              </a:lnSpc>
            </a:pPr>
            <a:r>
              <a:rPr lang="en-US" altLang="zh-TW" b="1" smtClean="0"/>
              <a:t>Lucas critique (Lucas, 1976)</a:t>
            </a:r>
          </a:p>
          <a:p>
            <a:pPr lvl="1">
              <a:lnSpc>
                <a:spcPct val="150000"/>
              </a:lnSpc>
            </a:pPr>
            <a:r>
              <a:rPr lang="zh-TW" altLang="en-US" smtClean="0"/>
              <a:t>人工智慧用過往資料推測行為，倘若將此用於控制則會崩潰</a:t>
            </a:r>
            <a:endParaRPr lang="en-US" altLang="zh-TW" smtClean="0"/>
          </a:p>
          <a:p>
            <a:pPr>
              <a:lnSpc>
                <a:spcPct val="150000"/>
              </a:lnSpc>
            </a:pPr>
            <a:r>
              <a:rPr lang="zh-TW" altLang="en-US" b="1" smtClean="0"/>
              <a:t>成功控制的關鍵在於</a:t>
            </a:r>
            <a:r>
              <a:rPr lang="zh-TW" altLang="en-US" b="1" smtClean="0">
                <a:solidFill>
                  <a:srgbClr val="FF0000"/>
                </a:solidFill>
              </a:rPr>
              <a:t>了解市場參與者對環境的想法</a:t>
            </a:r>
            <a:endParaRPr lang="en-US" altLang="zh-TW" b="1" smtClean="0">
              <a:solidFill>
                <a:srgbClr val="FF0000"/>
              </a:solidFill>
            </a:endParaRPr>
          </a:p>
          <a:p>
            <a:pPr lvl="1">
              <a:lnSpc>
                <a:spcPct val="150000"/>
              </a:lnSpc>
            </a:pPr>
            <a:r>
              <a:rPr lang="zh-TW" altLang="en-US" smtClean="0"/>
              <a:t>但市場參與者的想法通常是</a:t>
            </a:r>
            <a:r>
              <a:rPr lang="zh-TW" altLang="en-US" smtClean="0">
                <a:solidFill>
                  <a:srgbClr val="FF0000"/>
                </a:solidFill>
              </a:rPr>
              <a:t>隱性</a:t>
            </a:r>
            <a:r>
              <a:rPr lang="zh-TW" altLang="en-US" smtClean="0"/>
              <a:t>的</a:t>
            </a:r>
            <a:endParaRPr lang="en-US" altLang="zh-TW" smtClean="0"/>
          </a:p>
          <a:p>
            <a:pPr lvl="1">
              <a:lnSpc>
                <a:spcPct val="150000"/>
              </a:lnSpc>
            </a:pPr>
            <a:r>
              <a:rPr lang="zh-TW" altLang="en-US" smtClean="0"/>
              <a:t>只能透過觀察其個體行為或是聚合結果</a:t>
            </a:r>
            <a:r>
              <a:rPr lang="en-US" altLang="zh-TW" smtClean="0"/>
              <a:t>(</a:t>
            </a:r>
            <a:r>
              <a:rPr lang="zh-TW" altLang="en-US" smtClean="0"/>
              <a:t>例如</a:t>
            </a:r>
            <a:r>
              <a:rPr lang="en-US" altLang="zh-TW" smtClean="0"/>
              <a:t>:</a:t>
            </a:r>
            <a:r>
              <a:rPr lang="zh-TW" altLang="en-US" smtClean="0"/>
              <a:t> 價格</a:t>
            </a:r>
            <a:r>
              <a:rPr lang="en-US" altLang="zh-TW" smtClean="0"/>
              <a:t>)</a:t>
            </a:r>
            <a:r>
              <a:rPr lang="zh-TW" altLang="en-US" smtClean="0"/>
              <a:t>去間接了解想法</a:t>
            </a:r>
            <a:endParaRPr lang="en-US" altLang="zh-TW" smtClean="0"/>
          </a:p>
          <a:p>
            <a:pPr lvl="1">
              <a:lnSpc>
                <a:spcPct val="150000"/>
              </a:lnSpc>
            </a:pPr>
            <a:r>
              <a:rPr lang="zh-TW" altLang="en-US" smtClean="0"/>
              <a:t>可以建立</a:t>
            </a:r>
            <a:r>
              <a:rPr lang="en-US" altLang="zh-TW" b="1"/>
              <a:t>r</a:t>
            </a:r>
            <a:r>
              <a:rPr lang="en-US" altLang="zh-TW" b="1" smtClean="0"/>
              <a:t>educed form</a:t>
            </a:r>
            <a:r>
              <a:rPr lang="zh-TW" altLang="en-US" smtClean="0"/>
              <a:t>模型，但忽略了個體想法</a:t>
            </a:r>
            <a:endParaRPr lang="en-US" altLang="zh-TW" smtClean="0"/>
          </a:p>
        </p:txBody>
      </p:sp>
    </p:spTree>
    <p:extLst>
      <p:ext uri="{BB962C8B-B14F-4D97-AF65-F5344CB8AC3E}">
        <p14:creationId xmlns:p14="http://schemas.microsoft.com/office/powerpoint/2010/main" val="17215325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System response to AI</a:t>
            </a:r>
            <a:r>
              <a:rPr lang="zh-TW" altLang="en-US" b="1" smtClean="0"/>
              <a:t> </a:t>
            </a:r>
            <a:r>
              <a:rPr lang="en-US" altLang="zh-TW" b="1" smtClean="0"/>
              <a:t>(Cont.)</a:t>
            </a:r>
            <a:endParaRPr lang="zh-TW" altLang="en-US" b="1"/>
          </a:p>
        </p:txBody>
      </p:sp>
      <p:sp>
        <p:nvSpPr>
          <p:cNvPr id="3" name="內容版面配置區 2"/>
          <p:cNvSpPr>
            <a:spLocks noGrp="1"/>
          </p:cNvSpPr>
          <p:nvPr>
            <p:ph idx="1"/>
          </p:nvPr>
        </p:nvSpPr>
        <p:spPr>
          <a:xfrm>
            <a:off x="838200" y="1539240"/>
            <a:ext cx="11109960" cy="5318760"/>
          </a:xfrm>
        </p:spPr>
        <p:txBody>
          <a:bodyPr>
            <a:normAutofit/>
          </a:bodyPr>
          <a:lstStyle/>
          <a:p>
            <a:pPr>
              <a:lnSpc>
                <a:spcPct val="150000"/>
              </a:lnSpc>
            </a:pPr>
            <a:r>
              <a:rPr lang="en-US" altLang="zh-TW" smtClean="0"/>
              <a:t>How ML can be used to identify causal channels (Athey et al., 2019)</a:t>
            </a:r>
          </a:p>
          <a:p>
            <a:pPr lvl="1">
              <a:lnSpc>
                <a:spcPct val="150000"/>
              </a:lnSpc>
            </a:pPr>
            <a:r>
              <a:rPr lang="en-US" altLang="zh-TW" smtClean="0"/>
              <a:t>Identify the causal effects of policy interventions</a:t>
            </a:r>
          </a:p>
          <a:p>
            <a:pPr>
              <a:lnSpc>
                <a:spcPct val="150000"/>
              </a:lnSpc>
            </a:pPr>
            <a:r>
              <a:rPr lang="zh-TW" altLang="en-US" b="1" smtClean="0"/>
              <a:t>在</a:t>
            </a:r>
            <a:r>
              <a:rPr lang="en-US" altLang="zh-TW" b="1" smtClean="0"/>
              <a:t>reduced form</a:t>
            </a:r>
            <a:r>
              <a:rPr lang="zh-TW" altLang="en-US" b="1" smtClean="0"/>
              <a:t>模型中的固有問題就是</a:t>
            </a:r>
            <a:r>
              <a:rPr lang="zh-TW" altLang="en-US" b="1" smtClean="0">
                <a:solidFill>
                  <a:srgbClr val="FF0000"/>
                </a:solidFill>
              </a:rPr>
              <a:t>無法提供全新政策的見解</a:t>
            </a:r>
            <a:endParaRPr lang="en-US" altLang="zh-TW" b="1" smtClean="0">
              <a:solidFill>
                <a:srgbClr val="FF0000"/>
              </a:solidFill>
            </a:endParaRPr>
          </a:p>
          <a:p>
            <a:pPr lvl="1">
              <a:lnSpc>
                <a:spcPct val="150000"/>
              </a:lnSpc>
            </a:pPr>
            <a:r>
              <a:rPr lang="zh-TW" altLang="en-US" smtClean="0"/>
              <a:t>在資料中，若在世界</a:t>
            </a:r>
            <a:r>
              <a:rPr lang="en-US" altLang="zh-TW"/>
              <a:t>x</a:t>
            </a:r>
            <a:r>
              <a:rPr lang="zh-TW" altLang="en-US" smtClean="0"/>
              <a:t>中給定其狀態的動作</a:t>
            </a:r>
            <a:r>
              <a:rPr lang="en-US" altLang="zh-TW"/>
              <a:t>a</a:t>
            </a:r>
            <a:r>
              <a:rPr lang="zh-TW" altLang="en-US" smtClean="0"/>
              <a:t>對應結果</a:t>
            </a:r>
            <a:r>
              <a:rPr lang="en-US" altLang="zh-TW" smtClean="0"/>
              <a:t>y</a:t>
            </a:r>
            <a:r>
              <a:rPr lang="zh-TW" altLang="en-US" smtClean="0"/>
              <a:t>不存在，那麼現有的人工智慧就不可能針對其因果影響做出</a:t>
            </a:r>
            <a:r>
              <a:rPr lang="en-US" altLang="zh-TW" smtClean="0"/>
              <a:t>statement</a:t>
            </a:r>
          </a:p>
        </p:txBody>
      </p:sp>
    </p:spTree>
    <p:extLst>
      <p:ext uri="{BB962C8B-B14F-4D97-AF65-F5344CB8AC3E}">
        <p14:creationId xmlns:p14="http://schemas.microsoft.com/office/powerpoint/2010/main" val="22415839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The usefulness of data</a:t>
            </a:r>
            <a:endParaRPr lang="zh-TW" altLang="en-US" b="1"/>
          </a:p>
        </p:txBody>
      </p:sp>
      <p:sp>
        <p:nvSpPr>
          <p:cNvPr id="3" name="內容版面配置區 2"/>
          <p:cNvSpPr>
            <a:spLocks noGrp="1"/>
          </p:cNvSpPr>
          <p:nvPr>
            <p:ph idx="1"/>
          </p:nvPr>
        </p:nvSpPr>
        <p:spPr/>
        <p:txBody>
          <a:bodyPr>
            <a:normAutofit/>
          </a:bodyPr>
          <a:lstStyle/>
          <a:p>
            <a:pPr>
              <a:lnSpc>
                <a:spcPct val="150000"/>
              </a:lnSpc>
            </a:pPr>
            <a:r>
              <a:rPr lang="zh-TW" altLang="en-US" sz="3200" b="1" smtClean="0"/>
              <a:t>四個金融數據不適合用於人工智慧的理由</a:t>
            </a:r>
            <a:endParaRPr lang="en-US" altLang="zh-TW" sz="3200" b="1" smtClean="0"/>
          </a:p>
          <a:p>
            <a:pPr lvl="1">
              <a:lnSpc>
                <a:spcPct val="150000"/>
              </a:lnSpc>
            </a:pPr>
            <a:r>
              <a:rPr lang="zh-TW" altLang="en-US" sz="2800" smtClean="0"/>
              <a:t>資料衡量問題</a:t>
            </a:r>
            <a:endParaRPr lang="en-US" altLang="zh-TW" sz="2800" smtClean="0"/>
          </a:p>
          <a:p>
            <a:pPr lvl="1">
              <a:lnSpc>
                <a:spcPct val="150000"/>
              </a:lnSpc>
            </a:pPr>
            <a:r>
              <a:rPr lang="en-US" altLang="zh-TW" sz="2800" smtClean="0"/>
              <a:t>Data Silos, </a:t>
            </a:r>
            <a:r>
              <a:rPr lang="zh-TW" altLang="en-US" sz="2800" smtClean="0"/>
              <a:t>資料孤島</a:t>
            </a:r>
            <a:endParaRPr lang="en-US" altLang="zh-TW" sz="2800" smtClean="0"/>
          </a:p>
          <a:p>
            <a:pPr lvl="1">
              <a:lnSpc>
                <a:spcPct val="150000"/>
              </a:lnSpc>
            </a:pPr>
            <a:r>
              <a:rPr lang="zh-TW" altLang="en-US" sz="2800" smtClean="0"/>
              <a:t>危機的特性</a:t>
            </a:r>
            <a:endParaRPr lang="en-US" altLang="zh-TW" sz="2800" smtClean="0"/>
          </a:p>
          <a:p>
            <a:pPr lvl="1">
              <a:lnSpc>
                <a:spcPct val="150000"/>
              </a:lnSpc>
            </a:pPr>
            <a:r>
              <a:rPr lang="zh-TW" altLang="en-US" sz="2800" smtClean="0"/>
              <a:t>政治干預影響</a:t>
            </a:r>
            <a:endParaRPr lang="zh-TW" altLang="en-US" sz="2800"/>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6288" y="1825625"/>
            <a:ext cx="3630295" cy="3630295"/>
          </a:xfrm>
          <a:prstGeom prst="rect">
            <a:avLst/>
          </a:prstGeom>
        </p:spPr>
      </p:pic>
    </p:spTree>
    <p:extLst>
      <p:ext uri="{BB962C8B-B14F-4D97-AF65-F5344CB8AC3E}">
        <p14:creationId xmlns:p14="http://schemas.microsoft.com/office/powerpoint/2010/main" val="7636118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資料衡量</a:t>
            </a:r>
            <a:r>
              <a:rPr lang="zh-TW" altLang="en-US" smtClean="0"/>
              <a:t>問題</a:t>
            </a:r>
            <a:endParaRPr lang="zh-TW" altLang="en-US"/>
          </a:p>
        </p:txBody>
      </p:sp>
      <p:sp>
        <p:nvSpPr>
          <p:cNvPr id="3" name="內容版面配置區 2"/>
          <p:cNvSpPr>
            <a:spLocks noGrp="1"/>
          </p:cNvSpPr>
          <p:nvPr>
            <p:ph idx="1"/>
          </p:nvPr>
        </p:nvSpPr>
        <p:spPr/>
        <p:txBody>
          <a:bodyPr/>
          <a:lstStyle/>
          <a:p>
            <a:pPr>
              <a:lnSpc>
                <a:spcPct val="150000"/>
              </a:lnSpc>
            </a:pPr>
            <a:r>
              <a:rPr lang="zh-TW" altLang="en-US" b="1" smtClean="0"/>
              <a:t>每家金融機構的資料儲存</a:t>
            </a:r>
            <a:r>
              <a:rPr lang="zh-TW" altLang="en-US" b="1" smtClean="0">
                <a:solidFill>
                  <a:srgbClr val="FF0000"/>
                </a:solidFill>
              </a:rPr>
              <a:t>標準不一致</a:t>
            </a:r>
            <a:endParaRPr lang="en-US" altLang="zh-TW" b="1" smtClean="0">
              <a:solidFill>
                <a:srgbClr val="FF0000"/>
              </a:solidFill>
            </a:endParaRPr>
          </a:p>
          <a:p>
            <a:pPr lvl="1">
              <a:lnSpc>
                <a:spcPct val="150000"/>
              </a:lnSpc>
            </a:pPr>
            <a:r>
              <a:rPr lang="zh-TW" altLang="en-US" smtClean="0"/>
              <a:t>同一筆交易紀錄會用不同方式記錄</a:t>
            </a:r>
            <a:endParaRPr lang="en-US" altLang="zh-TW" smtClean="0"/>
          </a:p>
          <a:p>
            <a:pPr>
              <a:lnSpc>
                <a:spcPct val="150000"/>
              </a:lnSpc>
            </a:pPr>
            <a:r>
              <a:rPr lang="zh-TW" altLang="en-US" b="1" smtClean="0"/>
              <a:t>許多機構的內部系統也</a:t>
            </a:r>
            <a:r>
              <a:rPr lang="zh-TW" altLang="en-US" b="1" smtClean="0">
                <a:solidFill>
                  <a:srgbClr val="FF0000"/>
                </a:solidFill>
              </a:rPr>
              <a:t>沒有建置資料收集與共享</a:t>
            </a:r>
            <a:endParaRPr lang="en-US" altLang="zh-TW" b="1" smtClean="0">
              <a:solidFill>
                <a:srgbClr val="FF0000"/>
              </a:solidFill>
            </a:endParaRPr>
          </a:p>
          <a:p>
            <a:pPr>
              <a:lnSpc>
                <a:spcPct val="150000"/>
              </a:lnSpc>
            </a:pPr>
            <a:r>
              <a:rPr lang="zh-TW" altLang="en-US" b="1" smtClean="0"/>
              <a:t>作者提出這項問題會</a:t>
            </a:r>
            <a:r>
              <a:rPr lang="zh-TW" altLang="en-US" b="1" smtClean="0">
                <a:solidFill>
                  <a:srgbClr val="FF0000"/>
                </a:solidFill>
              </a:rPr>
              <a:t>隨時間的推進而改善</a:t>
            </a:r>
            <a:endParaRPr lang="zh-TW" altLang="en-US" b="1">
              <a:solidFill>
                <a:srgbClr val="FF0000"/>
              </a:solidFill>
            </a:endParaRPr>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1487" y="1690687"/>
            <a:ext cx="3973737" cy="3973737"/>
          </a:xfrm>
          <a:prstGeom prst="rect">
            <a:avLst/>
          </a:prstGeom>
        </p:spPr>
      </p:pic>
    </p:spTree>
    <p:extLst>
      <p:ext uri="{BB962C8B-B14F-4D97-AF65-F5344CB8AC3E}">
        <p14:creationId xmlns:p14="http://schemas.microsoft.com/office/powerpoint/2010/main" val="1863499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Data Silos, </a:t>
            </a:r>
            <a:r>
              <a:rPr lang="zh-TW" altLang="en-US" b="1" smtClean="0"/>
              <a:t>資料孤島</a:t>
            </a:r>
            <a:endParaRPr lang="zh-TW" altLang="en-US" b="1"/>
          </a:p>
        </p:txBody>
      </p:sp>
      <p:sp>
        <p:nvSpPr>
          <p:cNvPr id="3" name="內容版面配置區 2"/>
          <p:cNvSpPr>
            <a:spLocks noGrp="1"/>
          </p:cNvSpPr>
          <p:nvPr>
            <p:ph idx="1"/>
          </p:nvPr>
        </p:nvSpPr>
        <p:spPr>
          <a:xfrm>
            <a:off x="838200" y="1825625"/>
            <a:ext cx="7452360" cy="4351338"/>
          </a:xfrm>
        </p:spPr>
        <p:txBody>
          <a:bodyPr/>
          <a:lstStyle/>
          <a:p>
            <a:pPr>
              <a:lnSpc>
                <a:spcPct val="150000"/>
              </a:lnSpc>
            </a:pPr>
            <a:r>
              <a:rPr lang="en-US" altLang="zh-TW" b="1" smtClean="0">
                <a:effectLst/>
              </a:rPr>
              <a:t>Data Silos, </a:t>
            </a:r>
            <a:r>
              <a:rPr lang="zh-TW" altLang="en-US" b="1" smtClean="0"/>
              <a:t>資</a:t>
            </a:r>
            <a:r>
              <a:rPr lang="zh-TW" altLang="en-US" b="1"/>
              <a:t>料</a:t>
            </a:r>
            <a:r>
              <a:rPr lang="zh-TW" altLang="en-US" b="1" smtClean="0">
                <a:effectLst/>
              </a:rPr>
              <a:t>孤島</a:t>
            </a:r>
            <a:endParaRPr lang="en-US" altLang="zh-TW" b="1" smtClean="0">
              <a:effectLst/>
            </a:endParaRPr>
          </a:p>
          <a:p>
            <a:pPr lvl="1">
              <a:lnSpc>
                <a:spcPct val="150000"/>
              </a:lnSpc>
            </a:pPr>
            <a:r>
              <a:rPr lang="zh-TW" altLang="en-US" smtClean="0"/>
              <a:t>不同組織間的資訊只屬私人所有，對外則處於隱藏狀態，不被他人取用</a:t>
            </a:r>
            <a:endParaRPr lang="en-US" altLang="zh-TW" smtClean="0"/>
          </a:p>
          <a:p>
            <a:pPr lvl="1">
              <a:lnSpc>
                <a:spcPct val="150000"/>
              </a:lnSpc>
            </a:pPr>
            <a:r>
              <a:rPr lang="zh-TW" altLang="en-US" smtClean="0">
                <a:solidFill>
                  <a:srgbClr val="FF0000"/>
                </a:solidFill>
              </a:rPr>
              <a:t>效率不足、資源浪費</a:t>
            </a:r>
            <a:endParaRPr lang="en-US" altLang="zh-TW" smtClean="0">
              <a:solidFill>
                <a:srgbClr val="FF0000"/>
              </a:solidFill>
            </a:endParaRPr>
          </a:p>
          <a:p>
            <a:pPr>
              <a:lnSpc>
                <a:spcPct val="150000"/>
              </a:lnSpc>
            </a:pPr>
            <a:r>
              <a:rPr lang="zh-TW" altLang="en-US" b="1"/>
              <a:t>金融機構間的資料不共享</a:t>
            </a:r>
            <a:endParaRPr lang="en-US" altLang="zh-TW" b="1"/>
          </a:p>
          <a:p>
            <a:pPr lvl="1">
              <a:lnSpc>
                <a:spcPct val="150000"/>
              </a:lnSpc>
            </a:pPr>
            <a:r>
              <a:rPr lang="zh-TW" altLang="en-US"/>
              <a:t>有部分共享，但仍有限制</a:t>
            </a:r>
            <a:endParaRPr lang="en-US" altLang="zh-TW"/>
          </a:p>
          <a:p>
            <a:endParaRPr lang="zh-TW" altLang="en-US"/>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35240" y="1150620"/>
            <a:ext cx="4556760" cy="4556760"/>
          </a:xfrm>
          <a:prstGeom prst="rect">
            <a:avLst/>
          </a:prstGeom>
        </p:spPr>
      </p:pic>
    </p:spTree>
    <p:extLst>
      <p:ext uri="{BB962C8B-B14F-4D97-AF65-F5344CB8AC3E}">
        <p14:creationId xmlns:p14="http://schemas.microsoft.com/office/powerpoint/2010/main" val="34476098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危機的特性</a:t>
            </a:r>
            <a:endParaRPr lang="zh-TW" altLang="en-US"/>
          </a:p>
        </p:txBody>
      </p:sp>
      <p:sp>
        <p:nvSpPr>
          <p:cNvPr id="3" name="內容版面配置區 2"/>
          <p:cNvSpPr>
            <a:spLocks noGrp="1"/>
          </p:cNvSpPr>
          <p:nvPr>
            <p:ph idx="1"/>
          </p:nvPr>
        </p:nvSpPr>
        <p:spPr/>
        <p:txBody>
          <a:bodyPr/>
          <a:lstStyle/>
          <a:p>
            <a:pPr>
              <a:lnSpc>
                <a:spcPct val="150000"/>
              </a:lnSpc>
            </a:pPr>
            <a:r>
              <a:rPr lang="zh-TW" altLang="en-US" b="1" smtClean="0"/>
              <a:t>發生的次數少之又少</a:t>
            </a:r>
            <a:endParaRPr lang="en-US" altLang="zh-TW" b="1" smtClean="0"/>
          </a:p>
          <a:p>
            <a:pPr>
              <a:lnSpc>
                <a:spcPct val="150000"/>
              </a:lnSpc>
            </a:pPr>
            <a:r>
              <a:rPr lang="zh-TW" altLang="en-US" b="1" smtClean="0"/>
              <a:t>事件的形成、損失皆是獨一無二</a:t>
            </a:r>
            <a:endParaRPr lang="en-US" altLang="zh-TW" b="1" smtClean="0"/>
          </a:p>
          <a:p>
            <a:pPr>
              <a:lnSpc>
                <a:spcPct val="150000"/>
              </a:lnSpc>
            </a:pPr>
            <a:r>
              <a:rPr lang="zh-TW" altLang="en-US" b="1" smtClean="0"/>
              <a:t>歷史資料的價值對於預防危機似乎無用</a:t>
            </a:r>
            <a:endParaRPr lang="zh-TW" altLang="en-US" b="1"/>
          </a:p>
        </p:txBody>
      </p:sp>
      <p:pic>
        <p:nvPicPr>
          <p:cNvPr id="4" name="圖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9344" y="990599"/>
            <a:ext cx="4343095" cy="4343095"/>
          </a:xfrm>
          <a:prstGeom prst="rect">
            <a:avLst/>
          </a:prstGeom>
        </p:spPr>
      </p:pic>
    </p:spTree>
    <p:extLst>
      <p:ext uri="{BB962C8B-B14F-4D97-AF65-F5344CB8AC3E}">
        <p14:creationId xmlns:p14="http://schemas.microsoft.com/office/powerpoint/2010/main" val="24428263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政治干預</a:t>
            </a:r>
            <a:r>
              <a:rPr lang="zh-TW" altLang="en-US" smtClean="0"/>
              <a:t>影響</a:t>
            </a:r>
            <a:endParaRPr lang="zh-TW" altLang="en-US"/>
          </a:p>
        </p:txBody>
      </p:sp>
      <p:sp>
        <p:nvSpPr>
          <p:cNvPr id="3" name="內容版面配置區 2"/>
          <p:cNvSpPr>
            <a:spLocks noGrp="1"/>
          </p:cNvSpPr>
          <p:nvPr>
            <p:ph idx="1"/>
          </p:nvPr>
        </p:nvSpPr>
        <p:spPr>
          <a:xfrm>
            <a:off x="838200" y="1485990"/>
            <a:ext cx="10515600" cy="5169535"/>
          </a:xfrm>
        </p:spPr>
        <p:txBody>
          <a:bodyPr>
            <a:normAutofit lnSpcReduction="10000"/>
          </a:bodyPr>
          <a:lstStyle/>
          <a:p>
            <a:pPr>
              <a:lnSpc>
                <a:spcPct val="150000"/>
              </a:lnSpc>
            </a:pPr>
            <a:r>
              <a:rPr lang="zh-TW" altLang="en-US" b="1" smtClean="0"/>
              <a:t>政治的不確定性會影響金融市場</a:t>
            </a:r>
            <a:endParaRPr lang="en-US" altLang="zh-TW" b="1" smtClean="0"/>
          </a:p>
          <a:p>
            <a:pPr lvl="1">
              <a:lnSpc>
                <a:spcPct val="150000"/>
              </a:lnSpc>
            </a:pPr>
            <a:r>
              <a:rPr lang="en-US" altLang="zh-TW" smtClean="0"/>
              <a:t>Kelly, B., Pastor, L., Veronesi, P., 2016. The price of political uncertainty: theory and evidence from the option market.</a:t>
            </a:r>
          </a:p>
          <a:p>
            <a:pPr>
              <a:lnSpc>
                <a:spcPct val="150000"/>
              </a:lnSpc>
            </a:pPr>
            <a:r>
              <a:rPr lang="zh-TW" altLang="en-US" b="1" smtClean="0"/>
              <a:t>政策會影響到金融體系</a:t>
            </a:r>
            <a:endParaRPr lang="en-US" altLang="zh-TW" b="1" smtClean="0"/>
          </a:p>
          <a:p>
            <a:pPr lvl="1">
              <a:lnSpc>
                <a:spcPct val="150000"/>
              </a:lnSpc>
            </a:pPr>
            <a:r>
              <a:rPr lang="en-US" altLang="zh-TW" smtClean="0"/>
              <a:t>Liu, Y., Shaliastovich, I., 2021. Government policy approval and exchange rate</a:t>
            </a:r>
          </a:p>
          <a:p>
            <a:pPr>
              <a:lnSpc>
                <a:spcPct val="150000"/>
              </a:lnSpc>
            </a:pPr>
            <a:r>
              <a:rPr lang="zh-TW" altLang="en-US" b="1" smtClean="0">
                <a:solidFill>
                  <a:srgbClr val="FF0000"/>
                </a:solidFill>
              </a:rPr>
              <a:t>難以量化政策的質量</a:t>
            </a:r>
            <a:r>
              <a:rPr lang="zh-TW" altLang="en-US" b="1" smtClean="0"/>
              <a:t>以及對系統的影響</a:t>
            </a:r>
            <a:endParaRPr lang="en-US" altLang="zh-TW" b="1" smtClean="0"/>
          </a:p>
          <a:p>
            <a:pPr lvl="1">
              <a:lnSpc>
                <a:spcPct val="150000"/>
              </a:lnSpc>
            </a:pPr>
            <a:r>
              <a:rPr lang="zh-TW" altLang="en-US" smtClean="0"/>
              <a:t>若只用數據學習和控制金融體系，都忽略了</a:t>
            </a:r>
            <a:r>
              <a:rPr lang="zh-TW" altLang="en-US" smtClean="0">
                <a:solidFill>
                  <a:srgbClr val="FF0000"/>
                </a:solidFill>
              </a:rPr>
              <a:t>關鍵的政治維度</a:t>
            </a:r>
            <a:endParaRPr lang="zh-TW" altLang="en-US">
              <a:solidFill>
                <a:srgbClr val="FF0000"/>
              </a:solidFill>
            </a:endParaRPr>
          </a:p>
        </p:txBody>
      </p:sp>
    </p:spTree>
    <p:extLst>
      <p:ext uri="{BB962C8B-B14F-4D97-AF65-F5344CB8AC3E}">
        <p14:creationId xmlns:p14="http://schemas.microsoft.com/office/powerpoint/2010/main" val="24128732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77825"/>
            <a:ext cx="11201400" cy="1325563"/>
          </a:xfrm>
        </p:spPr>
        <p:txBody>
          <a:bodyPr/>
          <a:lstStyle/>
          <a:p>
            <a:r>
              <a:rPr lang="en-US" altLang="zh-TW" b="1" smtClean="0"/>
              <a:t>Unknown-unknowns and fixed objective</a:t>
            </a:r>
            <a:endParaRPr lang="zh-TW" altLang="en-US" b="1"/>
          </a:p>
        </p:txBody>
      </p:sp>
      <p:sp>
        <p:nvSpPr>
          <p:cNvPr id="3" name="內容版面配置區 2"/>
          <p:cNvSpPr>
            <a:spLocks noGrp="1"/>
          </p:cNvSpPr>
          <p:nvPr>
            <p:ph idx="1"/>
          </p:nvPr>
        </p:nvSpPr>
        <p:spPr/>
        <p:txBody>
          <a:bodyPr/>
          <a:lstStyle/>
          <a:p>
            <a:pPr>
              <a:lnSpc>
                <a:spcPct val="150000"/>
              </a:lnSpc>
            </a:pPr>
            <a:r>
              <a:rPr lang="en-US" altLang="zh-TW" b="1" smtClean="0"/>
              <a:t>Unknown-unknowns</a:t>
            </a:r>
            <a:r>
              <a:rPr lang="zh-TW" altLang="en-US" b="1" smtClean="0"/>
              <a:t> </a:t>
            </a:r>
            <a:r>
              <a:rPr lang="en-US" altLang="zh-TW" b="1" smtClean="0"/>
              <a:t>(</a:t>
            </a:r>
            <a:r>
              <a:rPr lang="zh-TW" altLang="en-US" b="1" smtClean="0"/>
              <a:t>不知之不知，意識不到無知</a:t>
            </a:r>
            <a:r>
              <a:rPr lang="en-US" altLang="zh-TW" b="1" smtClean="0"/>
              <a:t>)</a:t>
            </a:r>
          </a:p>
          <a:p>
            <a:pPr lvl="1">
              <a:lnSpc>
                <a:spcPct val="150000"/>
              </a:lnSpc>
            </a:pPr>
            <a:r>
              <a:rPr lang="zh-TW" altLang="en-US" smtClean="0"/>
              <a:t>危機的特性 </a:t>
            </a:r>
            <a:r>
              <a:rPr lang="en-US" altLang="zh-TW" smtClean="0"/>
              <a:t>– </a:t>
            </a:r>
            <a:r>
              <a:rPr lang="zh-TW" altLang="en-US" smtClean="0"/>
              <a:t>獨一無二</a:t>
            </a:r>
            <a:endParaRPr lang="en-US" altLang="zh-TW" smtClean="0"/>
          </a:p>
          <a:p>
            <a:pPr>
              <a:lnSpc>
                <a:spcPct val="150000"/>
              </a:lnSpc>
            </a:pPr>
            <a:r>
              <a:rPr lang="en-US" altLang="zh-TW" b="1" smtClean="0"/>
              <a:t>Fixed objective</a:t>
            </a:r>
            <a:r>
              <a:rPr lang="zh-TW" altLang="en-US" b="1" smtClean="0"/>
              <a:t>的幾</a:t>
            </a:r>
            <a:r>
              <a:rPr lang="zh-TW" altLang="en-US" b="1"/>
              <a:t>類</a:t>
            </a:r>
            <a:r>
              <a:rPr lang="zh-TW" altLang="en-US" smtClean="0"/>
              <a:t>問題</a:t>
            </a:r>
            <a:endParaRPr lang="en-US" altLang="zh-TW" smtClean="0"/>
          </a:p>
          <a:p>
            <a:pPr lvl="1">
              <a:lnSpc>
                <a:spcPct val="150000"/>
              </a:lnSpc>
            </a:pPr>
            <a:r>
              <a:rPr lang="zh-TW" altLang="en-US" smtClean="0"/>
              <a:t>很難用人工智慧來控制系統性風險</a:t>
            </a:r>
            <a:endParaRPr lang="en-US" altLang="zh-TW" smtClean="0"/>
          </a:p>
          <a:p>
            <a:pPr lvl="1">
              <a:lnSpc>
                <a:spcPct val="150000"/>
              </a:lnSpc>
            </a:pPr>
            <a:r>
              <a:rPr lang="zh-TW" altLang="en-US" smtClean="0"/>
              <a:t>不精確的宏觀目標</a:t>
            </a:r>
            <a:r>
              <a:rPr lang="en-US" altLang="zh-TW" smtClean="0"/>
              <a:t>:</a:t>
            </a:r>
            <a:r>
              <a:rPr lang="zh-TW" altLang="en-US" smtClean="0"/>
              <a:t> 金融穩定、最小化系統性風險、長期經濟增長</a:t>
            </a:r>
            <a:endParaRPr lang="en-US" altLang="zh-TW" smtClean="0"/>
          </a:p>
          <a:p>
            <a:pPr>
              <a:lnSpc>
                <a:spcPct val="150000"/>
              </a:lnSpc>
            </a:pPr>
            <a:r>
              <a:rPr lang="zh-TW" altLang="en-US" b="1" smtClean="0"/>
              <a:t>人類擁有強大的應對危機能力，這點人工智慧還必須加強</a:t>
            </a:r>
            <a:endParaRPr lang="en-US" altLang="zh-TW" b="1" smtClean="0"/>
          </a:p>
        </p:txBody>
      </p:sp>
    </p:spTree>
    <p:extLst>
      <p:ext uri="{BB962C8B-B14F-4D97-AF65-F5344CB8AC3E}">
        <p14:creationId xmlns:p14="http://schemas.microsoft.com/office/powerpoint/2010/main" val="4845353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0" y="1984627"/>
            <a:ext cx="6426200" cy="2888745"/>
          </a:xfrm>
        </p:spPr>
        <p:txBody>
          <a:bodyPr>
            <a:noAutofit/>
          </a:bodyPr>
          <a:lstStyle/>
          <a:p>
            <a:pPr>
              <a:lnSpc>
                <a:spcPct val="150000"/>
              </a:lnSpc>
            </a:pPr>
            <a:r>
              <a:rPr lang="en-US" altLang="zh-TW" sz="6000" b="1" smtClean="0"/>
              <a:t>Practical consequences</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939" y="990905"/>
            <a:ext cx="4876190" cy="4876190"/>
          </a:xfrm>
          <a:prstGeom prst="rect">
            <a:avLst/>
          </a:prstGeom>
        </p:spPr>
      </p:pic>
    </p:spTree>
    <p:extLst>
      <p:ext uri="{BB962C8B-B14F-4D97-AF65-F5344CB8AC3E}">
        <p14:creationId xmlns:p14="http://schemas.microsoft.com/office/powerpoint/2010/main" val="3682038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Optimization against the system</a:t>
            </a:r>
            <a:endParaRPr lang="zh-TW" altLang="en-US" b="1"/>
          </a:p>
        </p:txBody>
      </p:sp>
      <p:sp>
        <p:nvSpPr>
          <p:cNvPr id="3" name="內容版面配置區 2"/>
          <p:cNvSpPr>
            <a:spLocks noGrp="1"/>
          </p:cNvSpPr>
          <p:nvPr>
            <p:ph idx="1"/>
          </p:nvPr>
        </p:nvSpPr>
        <p:spPr>
          <a:xfrm>
            <a:off x="838200" y="1432560"/>
            <a:ext cx="10515600" cy="5318759"/>
          </a:xfrm>
        </p:spPr>
        <p:txBody>
          <a:bodyPr>
            <a:normAutofit lnSpcReduction="10000"/>
          </a:bodyPr>
          <a:lstStyle/>
          <a:p>
            <a:pPr>
              <a:lnSpc>
                <a:spcPct val="150000"/>
              </a:lnSpc>
            </a:pPr>
            <a:r>
              <a:rPr lang="en-US" altLang="zh-TW" b="1" smtClean="0"/>
              <a:t>Agents’ optimization against the system takes many forms</a:t>
            </a:r>
          </a:p>
          <a:p>
            <a:pPr lvl="1">
              <a:lnSpc>
                <a:spcPct val="150000"/>
              </a:lnSpc>
            </a:pPr>
            <a:r>
              <a:rPr lang="en-US" altLang="zh-TW" b="1" smtClean="0"/>
              <a:t>Innocent and inadvertent</a:t>
            </a:r>
          </a:p>
          <a:p>
            <a:pPr lvl="2">
              <a:lnSpc>
                <a:spcPct val="150000"/>
              </a:lnSpc>
            </a:pPr>
            <a:r>
              <a:rPr lang="en-US" altLang="zh-TW" smtClean="0"/>
              <a:t>2008</a:t>
            </a:r>
            <a:r>
              <a:rPr lang="zh-TW" altLang="en-US" smtClean="0"/>
              <a:t>年的機構所購買的結構化信貸產品，危機都在爆發後才會了解</a:t>
            </a:r>
            <a:endParaRPr lang="en-US" altLang="zh-TW" smtClean="0"/>
          </a:p>
          <a:p>
            <a:pPr lvl="1">
              <a:lnSpc>
                <a:spcPct val="150000"/>
              </a:lnSpc>
            </a:pPr>
            <a:r>
              <a:rPr lang="en-US" altLang="zh-TW" b="1" smtClean="0"/>
              <a:t>Self-preservation</a:t>
            </a:r>
          </a:p>
          <a:p>
            <a:pPr lvl="2">
              <a:lnSpc>
                <a:spcPct val="150000"/>
              </a:lnSpc>
            </a:pPr>
            <a:r>
              <a:rPr lang="en-US" altLang="zh-TW" smtClean="0"/>
              <a:t>accepted and encouraged by the micro authorities, can lead financial institutions to coordinate in </a:t>
            </a:r>
            <a:r>
              <a:rPr lang="en-US" altLang="zh-TW" b="1" smtClean="0">
                <a:solidFill>
                  <a:srgbClr val="FF0000"/>
                </a:solidFill>
              </a:rPr>
              <a:t>hoarding liquidity</a:t>
            </a:r>
            <a:r>
              <a:rPr lang="en-US" altLang="zh-TW" smtClean="0"/>
              <a:t>, leading to a </a:t>
            </a:r>
            <a:r>
              <a:rPr lang="en-US" altLang="zh-TW" b="1" smtClean="0">
                <a:solidFill>
                  <a:srgbClr val="FF0000"/>
                </a:solidFill>
              </a:rPr>
              <a:t>credit crunch</a:t>
            </a:r>
          </a:p>
          <a:p>
            <a:pPr lvl="1">
              <a:lnSpc>
                <a:spcPct val="150000"/>
              </a:lnSpc>
            </a:pPr>
            <a:r>
              <a:rPr lang="zh-TW" altLang="en-US" b="1" smtClean="0"/>
              <a:t>投機者利用漏洞，以利潤最大化的目標破壞系統穩定</a:t>
            </a:r>
            <a:endParaRPr lang="en-US" altLang="zh-TW" b="1" smtClean="0"/>
          </a:p>
          <a:p>
            <a:pPr lvl="2">
              <a:lnSpc>
                <a:spcPct val="150000"/>
              </a:lnSpc>
            </a:pPr>
            <a:r>
              <a:rPr lang="zh-TW" altLang="en-US" smtClean="0"/>
              <a:t>套利交易</a:t>
            </a:r>
            <a:endParaRPr lang="en-US" altLang="zh-TW" smtClean="0"/>
          </a:p>
          <a:p>
            <a:pPr>
              <a:lnSpc>
                <a:spcPct val="150000"/>
              </a:lnSpc>
            </a:pPr>
            <a:r>
              <a:rPr lang="zh-TW" altLang="en-US" b="1" smtClean="0"/>
              <a:t>人工智慧可以對其做</a:t>
            </a:r>
            <a:r>
              <a:rPr lang="zh-TW" altLang="en-US" b="1" smtClean="0">
                <a:solidFill>
                  <a:srgbClr val="FF0000"/>
                </a:solidFill>
              </a:rPr>
              <a:t>逆向工程</a:t>
            </a:r>
            <a:r>
              <a:rPr lang="zh-TW" altLang="en-US" b="1" smtClean="0"/>
              <a:t>，藉此讓對手獲取優勢</a:t>
            </a:r>
            <a:endParaRPr lang="en-US" altLang="zh-TW" b="1" smtClean="0"/>
          </a:p>
        </p:txBody>
      </p:sp>
    </p:spTree>
    <p:extLst>
      <p:ext uri="{BB962C8B-B14F-4D97-AF65-F5344CB8AC3E}">
        <p14:creationId xmlns:p14="http://schemas.microsoft.com/office/powerpoint/2010/main" val="16971024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0" y="2572255"/>
            <a:ext cx="6096000" cy="1325563"/>
          </a:xfrm>
        </p:spPr>
        <p:txBody>
          <a:bodyPr>
            <a:noAutofit/>
          </a:bodyPr>
          <a:lstStyle/>
          <a:p>
            <a:pPr algn="ctr">
              <a:lnSpc>
                <a:spcPct val="150000"/>
              </a:lnSpc>
            </a:pPr>
            <a:r>
              <a:rPr lang="en-US" altLang="zh-TW" sz="6000" b="1" smtClean="0"/>
              <a:t>Introduction</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939" y="990905"/>
            <a:ext cx="4876190" cy="4876190"/>
          </a:xfrm>
          <a:prstGeom prst="rect">
            <a:avLst/>
          </a:prstGeom>
        </p:spPr>
      </p:pic>
    </p:spTree>
    <p:extLst>
      <p:ext uri="{BB962C8B-B14F-4D97-AF65-F5344CB8AC3E}">
        <p14:creationId xmlns:p14="http://schemas.microsoft.com/office/powerpoint/2010/main" val="3115888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Trusting the machine</a:t>
            </a:r>
            <a:endParaRPr lang="zh-TW" altLang="en-US" b="1"/>
          </a:p>
        </p:txBody>
      </p:sp>
      <p:sp>
        <p:nvSpPr>
          <p:cNvPr id="3" name="內容版面配置區 2"/>
          <p:cNvSpPr>
            <a:spLocks noGrp="1"/>
          </p:cNvSpPr>
          <p:nvPr>
            <p:ph idx="1"/>
          </p:nvPr>
        </p:nvSpPr>
        <p:spPr>
          <a:xfrm>
            <a:off x="838200" y="1490345"/>
            <a:ext cx="10515600" cy="4351338"/>
          </a:xfrm>
        </p:spPr>
        <p:txBody>
          <a:bodyPr/>
          <a:lstStyle/>
          <a:p>
            <a:pPr>
              <a:lnSpc>
                <a:spcPct val="150000"/>
              </a:lnSpc>
            </a:pPr>
            <a:r>
              <a:rPr lang="zh-TW" altLang="en-US" b="1" smtClean="0"/>
              <a:t>人工智慧如何被信任？</a:t>
            </a:r>
            <a:endParaRPr lang="en-US" altLang="zh-TW" b="1" smtClean="0"/>
          </a:p>
          <a:p>
            <a:pPr lvl="1">
              <a:lnSpc>
                <a:spcPct val="150000"/>
              </a:lnSpc>
            </a:pPr>
            <a:r>
              <a:rPr lang="en-US" altLang="zh-TW" smtClean="0"/>
              <a:t>Unknown-unknowns, </a:t>
            </a:r>
            <a:r>
              <a:rPr lang="zh-TW" altLang="en-US" smtClean="0"/>
              <a:t>缺乏資料可靠性</a:t>
            </a:r>
            <a:endParaRPr lang="en-US" altLang="zh-TW"/>
          </a:p>
          <a:p>
            <a:pPr>
              <a:lnSpc>
                <a:spcPct val="150000"/>
              </a:lnSpc>
            </a:pPr>
            <a:r>
              <a:rPr lang="zh-TW" altLang="en-US" b="1" smtClean="0"/>
              <a:t>如何知道人工智慧做的決策是對的？</a:t>
            </a:r>
            <a:endParaRPr lang="en-US" altLang="zh-TW" b="1" smtClean="0"/>
          </a:p>
          <a:p>
            <a:pPr lvl="1">
              <a:lnSpc>
                <a:spcPct val="150000"/>
              </a:lnSpc>
            </a:pPr>
            <a:r>
              <a:rPr lang="zh-TW" altLang="en-US" smtClean="0"/>
              <a:t>在宏觀環境中，推理與假設變的重要</a:t>
            </a:r>
            <a:endParaRPr lang="en-US" altLang="zh-TW" smtClean="0"/>
          </a:p>
          <a:p>
            <a:pPr lvl="1">
              <a:lnSpc>
                <a:spcPct val="150000"/>
              </a:lnSpc>
            </a:pPr>
            <a:r>
              <a:rPr lang="en-US" altLang="zh-TW" smtClean="0"/>
              <a:t>AlphaZero</a:t>
            </a:r>
          </a:p>
          <a:p>
            <a:pPr marL="0" indent="0">
              <a:lnSpc>
                <a:spcPct val="150000"/>
              </a:lnSpc>
              <a:buNone/>
            </a:pPr>
            <a:endParaRPr lang="en-US" altLang="zh-TW" smtClean="0"/>
          </a:p>
          <a:p>
            <a:pPr>
              <a:lnSpc>
                <a:spcPct val="150000"/>
              </a:lnSpc>
            </a:pPr>
            <a:endParaRPr lang="en-US" altLang="zh-TW" smtClean="0"/>
          </a:p>
        </p:txBody>
      </p:sp>
      <p:sp>
        <p:nvSpPr>
          <p:cNvPr id="4" name="矩形 3"/>
          <p:cNvSpPr/>
          <p:nvPr/>
        </p:nvSpPr>
        <p:spPr>
          <a:xfrm>
            <a:off x="1874520" y="4778328"/>
            <a:ext cx="8442960" cy="1754326"/>
          </a:xfrm>
          <a:prstGeom prst="rect">
            <a:avLst/>
          </a:prstGeom>
        </p:spPr>
        <p:txBody>
          <a:bodyPr wrap="square">
            <a:spAutoFit/>
          </a:bodyPr>
          <a:lstStyle/>
          <a:p>
            <a:pPr>
              <a:lnSpc>
                <a:spcPct val="150000"/>
              </a:lnSpc>
            </a:pPr>
            <a:r>
              <a:rPr lang="zh-TW" altLang="en-US" b="0" i="1" smtClean="0">
                <a:solidFill>
                  <a:srgbClr val="333333"/>
                </a:solidFill>
                <a:effectLst/>
                <a:latin typeface="+mn-ea"/>
              </a:rPr>
              <a:t>現今世上最優秀的日本將棋棋士羽生善治（</a:t>
            </a:r>
            <a:r>
              <a:rPr lang="en-US" altLang="zh-TW" b="0" i="1" smtClean="0">
                <a:solidFill>
                  <a:srgbClr val="333333"/>
                </a:solidFill>
                <a:effectLst/>
                <a:latin typeface="+mn-ea"/>
              </a:rPr>
              <a:t>Yoshiharu Habu</a:t>
            </a:r>
            <a:r>
              <a:rPr lang="zh-TW" altLang="en-US" b="0" i="1" smtClean="0">
                <a:solidFill>
                  <a:srgbClr val="333333"/>
                </a:solidFill>
                <a:effectLst/>
                <a:latin typeface="+mn-ea"/>
              </a:rPr>
              <a:t>）指出，</a:t>
            </a:r>
            <a:r>
              <a:rPr lang="en-US" altLang="zh-TW" b="0" i="1" smtClean="0">
                <a:solidFill>
                  <a:srgbClr val="333333"/>
                </a:solidFill>
                <a:effectLst/>
                <a:latin typeface="+mn-ea"/>
              </a:rPr>
              <a:t>AlphaZero</a:t>
            </a:r>
            <a:r>
              <a:rPr lang="zh-TW" altLang="en-US" b="0" i="1" smtClean="0">
                <a:solidFill>
                  <a:srgbClr val="333333"/>
                </a:solidFill>
                <a:effectLst/>
                <a:latin typeface="+mn-ea"/>
              </a:rPr>
              <a:t>的某些走法，例如把王將（</a:t>
            </a:r>
            <a:r>
              <a:rPr lang="en-US" altLang="zh-TW" b="0" i="1" smtClean="0">
                <a:solidFill>
                  <a:srgbClr val="333333"/>
                </a:solidFill>
                <a:effectLst/>
                <a:latin typeface="+mn-ea"/>
              </a:rPr>
              <a:t>King</a:t>
            </a:r>
            <a:r>
              <a:rPr lang="zh-TW" altLang="en-US" b="0" i="1" smtClean="0">
                <a:solidFill>
                  <a:srgbClr val="333333"/>
                </a:solidFill>
                <a:effectLst/>
                <a:latin typeface="+mn-ea"/>
              </a:rPr>
              <a:t>）移到棋盤中央，</a:t>
            </a:r>
            <a:r>
              <a:rPr lang="zh-TW" altLang="en-US" b="0" i="1" smtClean="0">
                <a:solidFill>
                  <a:srgbClr val="FF0000"/>
                </a:solidFill>
                <a:effectLst/>
                <a:latin typeface="+mn-ea"/>
              </a:rPr>
              <a:t>根本有違將棋理論</a:t>
            </a:r>
            <a:r>
              <a:rPr lang="zh-TW" altLang="en-US" b="0" i="1" smtClean="0">
                <a:solidFill>
                  <a:srgbClr val="333333"/>
                </a:solidFill>
                <a:effectLst/>
                <a:latin typeface="+mn-ea"/>
              </a:rPr>
              <a:t>，從人類的角度來看，這讓</a:t>
            </a:r>
            <a:r>
              <a:rPr lang="en-US" altLang="zh-TW" b="0" i="1" smtClean="0">
                <a:solidFill>
                  <a:srgbClr val="333333"/>
                </a:solidFill>
                <a:effectLst/>
                <a:latin typeface="+mn-ea"/>
              </a:rPr>
              <a:t>AlphaZero</a:t>
            </a:r>
            <a:r>
              <a:rPr lang="zh-TW" altLang="en-US" b="0" i="1" smtClean="0">
                <a:solidFill>
                  <a:srgbClr val="333333"/>
                </a:solidFill>
                <a:effectLst/>
                <a:latin typeface="+mn-ea"/>
              </a:rPr>
              <a:t>處於險惡之地，但令人難以置信的是，</a:t>
            </a:r>
            <a:r>
              <a:rPr lang="en-US" altLang="zh-TW" b="0" i="1" smtClean="0">
                <a:solidFill>
                  <a:srgbClr val="FF0000"/>
                </a:solidFill>
                <a:effectLst/>
                <a:latin typeface="+mn-ea"/>
              </a:rPr>
              <a:t>AlphaZero</a:t>
            </a:r>
            <a:r>
              <a:rPr lang="zh-TW" altLang="en-US" b="0" i="1" smtClean="0">
                <a:solidFill>
                  <a:srgbClr val="FF0000"/>
                </a:solidFill>
                <a:effectLst/>
                <a:latin typeface="+mn-ea"/>
              </a:rPr>
              <a:t>依然掌控著棋局，它的獨特風格向大家展示了該遊戲新的可能性。</a:t>
            </a:r>
            <a:endParaRPr lang="zh-TW" altLang="en-US" i="1">
              <a:solidFill>
                <a:srgbClr val="FF0000"/>
              </a:solidFill>
              <a:latin typeface="+mn-ea"/>
            </a:endParaRPr>
          </a:p>
        </p:txBody>
      </p:sp>
      <p:sp>
        <p:nvSpPr>
          <p:cNvPr id="5" name="矩形 4"/>
          <p:cNvSpPr/>
          <p:nvPr/>
        </p:nvSpPr>
        <p:spPr>
          <a:xfrm>
            <a:off x="3291840" y="6488668"/>
            <a:ext cx="9220200" cy="369332"/>
          </a:xfrm>
          <a:prstGeom prst="rect">
            <a:avLst/>
          </a:prstGeom>
        </p:spPr>
        <p:txBody>
          <a:bodyPr wrap="square">
            <a:spAutoFit/>
          </a:bodyPr>
          <a:lstStyle/>
          <a:p>
            <a:r>
              <a:rPr lang="en-US" altLang="zh-TW" smtClean="0">
                <a:hlinkClick r:id="rId3"/>
              </a:rPr>
              <a:t>DeepMind</a:t>
            </a:r>
            <a:r>
              <a:rPr lang="zh-TW" altLang="en-US" smtClean="0">
                <a:hlinkClick r:id="rId3"/>
              </a:rPr>
              <a:t>以</a:t>
            </a:r>
            <a:r>
              <a:rPr lang="en-US" altLang="zh-TW" smtClean="0">
                <a:hlinkClick r:id="rId3"/>
              </a:rPr>
              <a:t>AlphaZero</a:t>
            </a:r>
            <a:r>
              <a:rPr lang="zh-TW" altLang="en-US" smtClean="0">
                <a:hlinkClick r:id="rId3"/>
              </a:rPr>
              <a:t>擊敗全球三大棋藝</a:t>
            </a:r>
            <a:r>
              <a:rPr lang="en-US" altLang="zh-TW" smtClean="0">
                <a:hlinkClick r:id="rId3"/>
              </a:rPr>
              <a:t>AI</a:t>
            </a:r>
            <a:r>
              <a:rPr lang="zh-TW" altLang="en-US" smtClean="0">
                <a:hlinkClick r:id="rId3"/>
              </a:rPr>
              <a:t>，連</a:t>
            </a:r>
            <a:r>
              <a:rPr lang="en-US" altLang="zh-TW" smtClean="0">
                <a:hlinkClick r:id="rId3"/>
              </a:rPr>
              <a:t>AlphaGo Zero</a:t>
            </a:r>
            <a:r>
              <a:rPr lang="zh-TW" altLang="en-US" smtClean="0">
                <a:hlinkClick r:id="rId3"/>
              </a:rPr>
              <a:t>也是手下敗將 </a:t>
            </a:r>
            <a:r>
              <a:rPr lang="en-US" altLang="zh-TW" smtClean="0">
                <a:hlinkClick r:id="rId3"/>
              </a:rPr>
              <a:t>| iThome</a:t>
            </a:r>
            <a:endParaRPr lang="zh-TW" altLang="en-US"/>
          </a:p>
        </p:txBody>
      </p:sp>
    </p:spTree>
    <p:extLst>
      <p:ext uri="{BB962C8B-B14F-4D97-AF65-F5344CB8AC3E}">
        <p14:creationId xmlns:p14="http://schemas.microsoft.com/office/powerpoint/2010/main" val="4627633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Procyclicality, </a:t>
            </a:r>
            <a:r>
              <a:rPr lang="zh-TW" altLang="en-US" b="1" smtClean="0"/>
              <a:t>順週期</a:t>
            </a:r>
            <a:endParaRPr lang="zh-TW" altLang="en-US" b="1"/>
          </a:p>
        </p:txBody>
      </p:sp>
      <p:sp>
        <p:nvSpPr>
          <p:cNvPr id="3" name="內容版面配置區 2"/>
          <p:cNvSpPr>
            <a:spLocks noGrp="1"/>
          </p:cNvSpPr>
          <p:nvPr>
            <p:ph idx="1"/>
          </p:nvPr>
        </p:nvSpPr>
        <p:spPr/>
        <p:txBody>
          <a:bodyPr/>
          <a:lstStyle/>
          <a:p>
            <a:pPr>
              <a:lnSpc>
                <a:spcPct val="150000"/>
              </a:lnSpc>
            </a:pPr>
            <a:r>
              <a:rPr lang="en-US" altLang="zh-TW" b="1" smtClean="0"/>
              <a:t>Procyclicality is a significant cause of financial instability.</a:t>
            </a:r>
          </a:p>
          <a:p>
            <a:pPr>
              <a:lnSpc>
                <a:spcPct val="150000"/>
              </a:lnSpc>
            </a:pPr>
            <a:r>
              <a:rPr lang="zh-TW" altLang="en-US" b="1" smtClean="0"/>
              <a:t>金融機構本質上都是順週期</a:t>
            </a:r>
            <a:endParaRPr lang="en-US" altLang="zh-TW" b="1" smtClean="0"/>
          </a:p>
          <a:p>
            <a:pPr lvl="1">
              <a:lnSpc>
                <a:spcPct val="150000"/>
              </a:lnSpc>
            </a:pPr>
            <a:r>
              <a:rPr lang="zh-TW" altLang="en-US" smtClean="0"/>
              <a:t>經濟繁榮放貸寬鬆</a:t>
            </a:r>
            <a:endParaRPr lang="en-US" altLang="zh-TW" smtClean="0"/>
          </a:p>
          <a:p>
            <a:pPr lvl="1">
              <a:lnSpc>
                <a:spcPct val="150000"/>
              </a:lnSpc>
            </a:pPr>
            <a:r>
              <a:rPr lang="zh-TW" altLang="en-US" smtClean="0"/>
              <a:t>狀況逐漸惡化時卻放大信貸和合約貸款</a:t>
            </a:r>
            <a:endParaRPr lang="en-US" altLang="zh-TW" smtClean="0"/>
          </a:p>
          <a:p>
            <a:pPr lvl="1">
              <a:lnSpc>
                <a:spcPct val="150000"/>
              </a:lnSpc>
            </a:pPr>
            <a:r>
              <a:rPr lang="zh-TW" altLang="en-US" smtClean="0"/>
              <a:t>導致信貸緊縮  </a:t>
            </a:r>
            <a:r>
              <a:rPr lang="en-US" altLang="zh-TW" smtClean="0"/>
              <a:t>=&gt;</a:t>
            </a:r>
            <a:r>
              <a:rPr lang="zh-TW" altLang="en-US" smtClean="0"/>
              <a:t> 經濟惡化 </a:t>
            </a:r>
            <a:r>
              <a:rPr lang="en-US" altLang="zh-TW" smtClean="0"/>
              <a:t>(Schularick and Taylor, 2012)</a:t>
            </a:r>
          </a:p>
        </p:txBody>
      </p:sp>
    </p:spTree>
    <p:extLst>
      <p:ext uri="{BB962C8B-B14F-4D97-AF65-F5344CB8AC3E}">
        <p14:creationId xmlns:p14="http://schemas.microsoft.com/office/powerpoint/2010/main" val="18354252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Procyclicality, </a:t>
            </a:r>
            <a:r>
              <a:rPr lang="zh-TW" altLang="en-US" b="1" smtClean="0"/>
              <a:t>順週期 </a:t>
            </a:r>
            <a:r>
              <a:rPr lang="en-US" altLang="zh-TW" b="1" smtClean="0"/>
              <a:t>(Cont.)</a:t>
            </a:r>
            <a:endParaRPr lang="zh-TW" altLang="en-US" b="1"/>
          </a:p>
        </p:txBody>
      </p:sp>
      <p:sp>
        <p:nvSpPr>
          <p:cNvPr id="3" name="內容版面配置區 2"/>
          <p:cNvSpPr>
            <a:spLocks noGrp="1"/>
          </p:cNvSpPr>
          <p:nvPr>
            <p:ph idx="1"/>
          </p:nvPr>
        </p:nvSpPr>
        <p:spPr/>
        <p:txBody>
          <a:bodyPr>
            <a:normAutofit/>
          </a:bodyPr>
          <a:lstStyle/>
          <a:p>
            <a:pPr>
              <a:lnSpc>
                <a:spcPct val="150000"/>
              </a:lnSpc>
            </a:pPr>
            <a:r>
              <a:rPr lang="en-US" altLang="zh-TW" b="1" smtClean="0"/>
              <a:t>Risk weights(</a:t>
            </a:r>
            <a:r>
              <a:rPr lang="zh-TW" altLang="en-US" b="1" smtClean="0"/>
              <a:t>風險權重</a:t>
            </a:r>
            <a:r>
              <a:rPr lang="en-US" altLang="zh-TW" b="1" smtClean="0"/>
              <a:t>)</a:t>
            </a:r>
            <a:r>
              <a:rPr lang="zh-TW" altLang="en-US" b="1" smtClean="0"/>
              <a:t> 基於違約情況計算，貸款違約率在上升期</a:t>
            </a:r>
            <a:r>
              <a:rPr lang="en-US" altLang="zh-TW" b="1" smtClean="0"/>
              <a:t>(</a:t>
            </a:r>
            <a:r>
              <a:rPr lang="zh-TW" altLang="en-US" b="1" smtClean="0"/>
              <a:t>經濟好轉</a:t>
            </a:r>
            <a:r>
              <a:rPr lang="en-US" altLang="zh-TW" b="1" smtClean="0"/>
              <a:t>)</a:t>
            </a:r>
            <a:r>
              <a:rPr lang="zh-TW" altLang="en-US" b="1" smtClean="0"/>
              <a:t>較低，反之較高。</a:t>
            </a:r>
            <a:endParaRPr lang="en-US" altLang="zh-TW" b="1" smtClean="0"/>
          </a:p>
          <a:p>
            <a:pPr>
              <a:lnSpc>
                <a:spcPct val="150000"/>
              </a:lnSpc>
            </a:pPr>
            <a:r>
              <a:rPr lang="zh-TW" altLang="en-US" b="1" smtClean="0"/>
              <a:t>風險測量</a:t>
            </a:r>
            <a:r>
              <a:rPr lang="zh-TW" altLang="en-US" b="1" smtClean="0">
                <a:solidFill>
                  <a:srgbClr val="FF0000"/>
                </a:solidFill>
              </a:rPr>
              <a:t>越同質</a:t>
            </a:r>
            <a:r>
              <a:rPr lang="zh-TW" altLang="en-US" b="1" smtClean="0"/>
              <a:t>，金融機構對世界的看法就越相似</a:t>
            </a:r>
            <a:endParaRPr lang="en-US" altLang="zh-TW" b="1" smtClean="0"/>
          </a:p>
          <a:p>
            <a:pPr lvl="1">
              <a:lnSpc>
                <a:spcPct val="150000"/>
              </a:lnSpc>
            </a:pPr>
            <a:r>
              <a:rPr lang="zh-TW" altLang="en-US" smtClean="0"/>
              <a:t>相似的目標函數</a:t>
            </a:r>
            <a:r>
              <a:rPr lang="zh-TW" altLang="en-US"/>
              <a:t>，</a:t>
            </a:r>
            <a:r>
              <a:rPr lang="zh-TW" altLang="en-US" smtClean="0"/>
              <a:t>風險感知的協調下會放大順週期</a:t>
            </a:r>
            <a:endParaRPr lang="en-US" altLang="zh-TW" smtClean="0"/>
          </a:p>
          <a:p>
            <a:pPr lvl="1">
              <a:lnSpc>
                <a:spcPct val="150000"/>
              </a:lnSpc>
            </a:pPr>
            <a:r>
              <a:rPr lang="zh-TW" altLang="en-US" smtClean="0"/>
              <a:t>各機構間最佳化的投資組合趨近於一致，造成交易擁擠</a:t>
            </a:r>
            <a:endParaRPr lang="en-US" altLang="zh-TW" smtClean="0"/>
          </a:p>
          <a:p>
            <a:pPr lvl="1">
              <a:lnSpc>
                <a:spcPct val="150000"/>
              </a:lnSpc>
            </a:pPr>
            <a:endParaRPr lang="en-US" altLang="zh-TW" smtClean="0"/>
          </a:p>
        </p:txBody>
      </p:sp>
    </p:spTree>
    <p:extLst>
      <p:ext uri="{BB962C8B-B14F-4D97-AF65-F5344CB8AC3E}">
        <p14:creationId xmlns:p14="http://schemas.microsoft.com/office/powerpoint/2010/main" val="1867318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Procyclicality, </a:t>
            </a:r>
            <a:r>
              <a:rPr lang="zh-TW" altLang="en-US" b="1" smtClean="0"/>
              <a:t>順週期 </a:t>
            </a:r>
            <a:r>
              <a:rPr lang="en-US" altLang="zh-TW" b="1" smtClean="0"/>
              <a:t>(Cont.)</a:t>
            </a:r>
            <a:endParaRPr lang="zh-TW" altLang="en-US" b="1"/>
          </a:p>
        </p:txBody>
      </p:sp>
      <p:sp>
        <p:nvSpPr>
          <p:cNvPr id="3" name="內容版面配置區 2"/>
          <p:cNvSpPr>
            <a:spLocks noGrp="1"/>
          </p:cNvSpPr>
          <p:nvPr>
            <p:ph idx="1"/>
          </p:nvPr>
        </p:nvSpPr>
        <p:spPr>
          <a:xfrm>
            <a:off x="838200" y="1386840"/>
            <a:ext cx="10515600" cy="5471160"/>
          </a:xfrm>
        </p:spPr>
        <p:txBody>
          <a:bodyPr>
            <a:normAutofit fontScale="92500" lnSpcReduction="10000"/>
          </a:bodyPr>
          <a:lstStyle/>
          <a:p>
            <a:pPr>
              <a:lnSpc>
                <a:spcPct val="150000"/>
              </a:lnSpc>
            </a:pPr>
            <a:r>
              <a:rPr lang="zh-TW" altLang="en-US" b="1" smtClean="0"/>
              <a:t>人工智慧會</a:t>
            </a:r>
            <a:r>
              <a:rPr lang="zh-TW" altLang="en-US" b="1" smtClean="0">
                <a:solidFill>
                  <a:srgbClr val="FF0000"/>
                </a:solidFill>
              </a:rPr>
              <a:t>放大</a:t>
            </a:r>
            <a:r>
              <a:rPr lang="zh-TW" altLang="en-US" b="1" smtClean="0"/>
              <a:t>金融系統的固有順週期</a:t>
            </a:r>
            <a:endParaRPr lang="en-US" altLang="zh-TW" b="1" smtClean="0"/>
          </a:p>
          <a:p>
            <a:pPr lvl="1">
              <a:lnSpc>
                <a:spcPct val="150000"/>
              </a:lnSpc>
            </a:pPr>
            <a:r>
              <a:rPr lang="zh-TW" altLang="en-US" smtClean="0"/>
              <a:t>全面了解所有公開資料</a:t>
            </a:r>
            <a:endParaRPr lang="en-US" altLang="zh-TW" smtClean="0"/>
          </a:p>
          <a:p>
            <a:pPr lvl="1">
              <a:lnSpc>
                <a:spcPct val="150000"/>
              </a:lnSpc>
            </a:pPr>
            <a:r>
              <a:rPr lang="zh-TW" altLang="en-US" smtClean="0"/>
              <a:t>最先進的風險模型</a:t>
            </a:r>
            <a:endParaRPr lang="en-US" altLang="zh-TW" smtClean="0"/>
          </a:p>
          <a:p>
            <a:pPr lvl="1">
              <a:lnSpc>
                <a:spcPct val="150000"/>
              </a:lnSpc>
            </a:pPr>
            <a:r>
              <a:rPr lang="zh-TW" altLang="en-US" smtClean="0"/>
              <a:t>最佳實踐</a:t>
            </a:r>
            <a:endParaRPr lang="en-US" altLang="zh-TW" smtClean="0"/>
          </a:p>
          <a:p>
            <a:pPr>
              <a:lnSpc>
                <a:spcPct val="150000"/>
              </a:lnSpc>
            </a:pPr>
            <a:r>
              <a:rPr lang="zh-TW" altLang="en-US" b="1" smtClean="0"/>
              <a:t>大家以相同方式看待模型，</a:t>
            </a:r>
            <a:r>
              <a:rPr lang="zh-TW" altLang="en-US" b="1" smtClean="0">
                <a:solidFill>
                  <a:srgbClr val="FF0000"/>
                </a:solidFill>
              </a:rPr>
              <a:t>同步</a:t>
            </a:r>
            <a:r>
              <a:rPr lang="zh-TW" altLang="en-US" b="1" smtClean="0"/>
              <a:t>看待新資訊更新模型</a:t>
            </a:r>
            <a:endParaRPr lang="en-US" altLang="zh-TW" b="1" smtClean="0"/>
          </a:p>
          <a:p>
            <a:pPr lvl="1">
              <a:lnSpc>
                <a:spcPct val="150000"/>
              </a:lnSpc>
            </a:pPr>
            <a:r>
              <a:rPr lang="zh-TW" altLang="en-US" smtClean="0"/>
              <a:t>金融機構的人工智慧會同時且以同樣的方式改變投資組合</a:t>
            </a:r>
            <a:endParaRPr lang="en-US" altLang="zh-TW" smtClean="0"/>
          </a:p>
          <a:p>
            <a:pPr lvl="1">
              <a:lnSpc>
                <a:spcPct val="150000"/>
              </a:lnSpc>
            </a:pPr>
            <a:r>
              <a:rPr lang="en-US" altLang="zh-TW" smtClean="0"/>
              <a:t>2007</a:t>
            </a:r>
            <a:r>
              <a:rPr lang="zh-TW" altLang="en-US" smtClean="0"/>
              <a:t>年引發拋售連鎖效應，導致價格崩跌</a:t>
            </a:r>
            <a:endParaRPr lang="en-US" altLang="zh-TW" smtClean="0"/>
          </a:p>
          <a:p>
            <a:pPr>
              <a:lnSpc>
                <a:spcPct val="150000"/>
              </a:lnSpc>
            </a:pPr>
            <a:r>
              <a:rPr lang="zh-TW" altLang="en-US" b="1" smtClean="0"/>
              <a:t>人工智慧在進行風險管理時，好的時候會更好，但</a:t>
            </a:r>
            <a:r>
              <a:rPr lang="zh-TW" altLang="en-US" b="1" smtClean="0">
                <a:solidFill>
                  <a:srgbClr val="FF0000"/>
                </a:solidFill>
              </a:rPr>
              <a:t>放大了系統性風險與順週期作為代價。</a:t>
            </a:r>
            <a:endParaRPr lang="en-US" altLang="zh-TW" b="1" smtClean="0">
              <a:solidFill>
                <a:srgbClr val="FF0000"/>
              </a:solidFill>
            </a:endParaRPr>
          </a:p>
        </p:txBody>
      </p:sp>
    </p:spTree>
    <p:extLst>
      <p:ext uri="{BB962C8B-B14F-4D97-AF65-F5344CB8AC3E}">
        <p14:creationId xmlns:p14="http://schemas.microsoft.com/office/powerpoint/2010/main" val="22466937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0" y="1832227"/>
            <a:ext cx="6426200" cy="2888745"/>
          </a:xfrm>
        </p:spPr>
        <p:txBody>
          <a:bodyPr>
            <a:noAutofit/>
          </a:bodyPr>
          <a:lstStyle/>
          <a:p>
            <a:pPr>
              <a:lnSpc>
                <a:spcPct val="150000"/>
              </a:lnSpc>
            </a:pPr>
            <a:r>
              <a:rPr lang="en-US" altLang="zh-TW" sz="6000" b="1" smtClean="0"/>
              <a:t>Conclusion</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939" y="990905"/>
            <a:ext cx="4876190" cy="4876190"/>
          </a:xfrm>
          <a:prstGeom prst="rect">
            <a:avLst/>
          </a:prstGeom>
        </p:spPr>
      </p:pic>
    </p:spTree>
    <p:extLst>
      <p:ext uri="{BB962C8B-B14F-4D97-AF65-F5344CB8AC3E}">
        <p14:creationId xmlns:p14="http://schemas.microsoft.com/office/powerpoint/2010/main" val="39098497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82880" y="365125"/>
            <a:ext cx="12009120" cy="1325563"/>
          </a:xfrm>
        </p:spPr>
        <p:txBody>
          <a:bodyPr/>
          <a:lstStyle/>
          <a:p>
            <a:r>
              <a:rPr lang="en-US" altLang="zh-TW" b="1" smtClean="0"/>
              <a:t>The micro</a:t>
            </a:r>
            <a:r>
              <a:rPr lang="zh-TW" altLang="en-US" b="1" smtClean="0"/>
              <a:t> </a:t>
            </a:r>
            <a:r>
              <a:rPr lang="en-US" altLang="zh-TW" b="1" smtClean="0"/>
              <a:t>problem vs. The macro problem</a:t>
            </a:r>
            <a:endParaRPr lang="zh-TW" altLang="en-US" b="1"/>
          </a:p>
        </p:txBody>
      </p:sp>
      <p:sp>
        <p:nvSpPr>
          <p:cNvPr id="3" name="內容版面配置區 2"/>
          <p:cNvSpPr>
            <a:spLocks noGrp="1"/>
          </p:cNvSpPr>
          <p:nvPr>
            <p:ph idx="1"/>
          </p:nvPr>
        </p:nvSpPr>
        <p:spPr/>
        <p:txBody>
          <a:bodyPr/>
          <a:lstStyle/>
          <a:p>
            <a:pPr>
              <a:lnSpc>
                <a:spcPct val="150000"/>
              </a:lnSpc>
            </a:pPr>
            <a:r>
              <a:rPr lang="zh-TW" altLang="en-US" b="1" smtClean="0"/>
              <a:t>人工智慧較適合用於微觀問題</a:t>
            </a:r>
            <a:endParaRPr lang="en-US" altLang="zh-TW" b="1" smtClean="0"/>
          </a:p>
          <a:p>
            <a:pPr lvl="1">
              <a:lnSpc>
                <a:spcPct val="150000"/>
              </a:lnSpc>
            </a:pPr>
            <a:r>
              <a:rPr lang="zh-TW" altLang="en-US" smtClean="0"/>
              <a:t>正面</a:t>
            </a:r>
            <a:r>
              <a:rPr lang="en-US" altLang="zh-TW" smtClean="0"/>
              <a:t>:</a:t>
            </a:r>
            <a:r>
              <a:rPr lang="zh-TW" altLang="en-US" smtClean="0"/>
              <a:t> 提高金融服務的效率、公平性、穩健性與降低成本</a:t>
            </a:r>
            <a:endParaRPr lang="en-US" altLang="zh-TW" smtClean="0"/>
          </a:p>
          <a:p>
            <a:pPr lvl="1">
              <a:lnSpc>
                <a:spcPct val="150000"/>
              </a:lnSpc>
            </a:pPr>
            <a:r>
              <a:rPr lang="zh-TW" altLang="en-US" smtClean="0"/>
              <a:t>負面</a:t>
            </a:r>
            <a:r>
              <a:rPr lang="en-US" altLang="zh-TW" smtClean="0"/>
              <a:t>:</a:t>
            </a:r>
            <a:r>
              <a:rPr lang="zh-TW" altLang="en-US" smtClean="0"/>
              <a:t> 較低</a:t>
            </a:r>
            <a:r>
              <a:rPr lang="en-US" altLang="zh-TW" smtClean="0"/>
              <a:t>level</a:t>
            </a:r>
            <a:r>
              <a:rPr lang="zh-TW" altLang="en-US" smtClean="0"/>
              <a:t>的人力會被人工智慧取代</a:t>
            </a:r>
            <a:endParaRPr lang="en-US" altLang="zh-TW" smtClean="0"/>
          </a:p>
          <a:p>
            <a:pPr>
              <a:lnSpc>
                <a:spcPct val="150000"/>
              </a:lnSpc>
            </a:pPr>
            <a:r>
              <a:rPr lang="zh-TW" altLang="en-US" b="1" smtClean="0"/>
              <a:t>針對宏觀人工智慧，作者認為</a:t>
            </a:r>
            <a:endParaRPr lang="en-US" altLang="zh-TW" b="1" smtClean="0"/>
          </a:p>
          <a:p>
            <a:pPr lvl="1">
              <a:lnSpc>
                <a:spcPct val="150000"/>
              </a:lnSpc>
            </a:pPr>
            <a:r>
              <a:rPr lang="zh-TW" altLang="en-US" smtClean="0"/>
              <a:t>面對當前的宏觀概念問題與實踐挑戰皆很難被克服</a:t>
            </a:r>
            <a:endParaRPr lang="en-US" altLang="zh-TW" smtClean="0"/>
          </a:p>
          <a:p>
            <a:pPr lvl="1">
              <a:lnSpc>
                <a:spcPct val="150000"/>
              </a:lnSpc>
            </a:pPr>
            <a:r>
              <a:rPr lang="zh-TW" altLang="en-US" smtClean="0"/>
              <a:t>使用宏觀人工智慧要嚴格審查，只要問題沒被解決都不應使用</a:t>
            </a:r>
            <a:endParaRPr lang="en-US" altLang="zh-TW" smtClean="0"/>
          </a:p>
          <a:p>
            <a:endParaRPr lang="zh-TW" altLang="en-US"/>
          </a:p>
        </p:txBody>
      </p:sp>
    </p:spTree>
    <p:extLst>
      <p:ext uri="{BB962C8B-B14F-4D97-AF65-F5344CB8AC3E}">
        <p14:creationId xmlns:p14="http://schemas.microsoft.com/office/powerpoint/2010/main" val="7154451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079500" y="2336801"/>
            <a:ext cx="10033000" cy="996724"/>
          </a:xfrm>
        </p:spPr>
        <p:txBody>
          <a:bodyPr>
            <a:noAutofit/>
          </a:bodyPr>
          <a:lstStyle/>
          <a:p>
            <a:r>
              <a:rPr lang="en-US" altLang="zh-TW" b="1" smtClean="0">
                <a:solidFill>
                  <a:srgbClr val="0D5661"/>
                </a:solidFill>
              </a:rPr>
              <a:t>THANKS FOR LISTENING.</a:t>
            </a:r>
            <a:endParaRPr lang="zh-TW" altLang="en-US" b="1">
              <a:solidFill>
                <a:srgbClr val="0D5661"/>
              </a:solidFill>
            </a:endParaRPr>
          </a:p>
        </p:txBody>
      </p:sp>
      <p:sp>
        <p:nvSpPr>
          <p:cNvPr id="3" name="副標題 2"/>
          <p:cNvSpPr>
            <a:spLocks noGrp="1"/>
          </p:cNvSpPr>
          <p:nvPr>
            <p:ph type="subTitle" idx="1"/>
          </p:nvPr>
        </p:nvSpPr>
        <p:spPr>
          <a:xfrm>
            <a:off x="1524000" y="3644900"/>
            <a:ext cx="9144000" cy="990600"/>
          </a:xfrm>
        </p:spPr>
        <p:txBody>
          <a:bodyPr>
            <a:normAutofit/>
          </a:bodyPr>
          <a:lstStyle/>
          <a:p>
            <a:r>
              <a:rPr lang="en-US" altLang="zh-TW" sz="4800" smtClean="0">
                <a:solidFill>
                  <a:srgbClr val="535953"/>
                </a:solidFill>
              </a:rPr>
              <a:t>Q&amp;A</a:t>
            </a:r>
          </a:p>
        </p:txBody>
      </p:sp>
      <p:cxnSp>
        <p:nvCxnSpPr>
          <p:cNvPr id="5" name="直線接點 4"/>
          <p:cNvCxnSpPr/>
          <p:nvPr/>
        </p:nvCxnSpPr>
        <p:spPr>
          <a:xfrm>
            <a:off x="1257300" y="3429000"/>
            <a:ext cx="9639300" cy="0"/>
          </a:xfrm>
          <a:prstGeom prst="line">
            <a:avLst/>
          </a:prstGeom>
          <a:ln w="19050">
            <a:solidFill>
              <a:srgbClr val="434343"/>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465550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在金融機構中，人工智</a:t>
            </a:r>
            <a:r>
              <a:rPr lang="zh-TW" altLang="en-US"/>
              <a:t>慧</a:t>
            </a:r>
            <a:r>
              <a:rPr lang="zh-TW" altLang="en-US" smtClean="0"/>
              <a:t>是把雙面刃</a:t>
            </a:r>
            <a:endParaRPr lang="zh-TW" altLang="en-US"/>
          </a:p>
        </p:txBody>
      </p:sp>
      <p:sp>
        <p:nvSpPr>
          <p:cNvPr id="3" name="內容版面配置區 2"/>
          <p:cNvSpPr>
            <a:spLocks noGrp="1"/>
          </p:cNvSpPr>
          <p:nvPr>
            <p:ph idx="1"/>
          </p:nvPr>
        </p:nvSpPr>
        <p:spPr>
          <a:xfrm>
            <a:off x="7397931" y="2443463"/>
            <a:ext cx="4794069" cy="1869782"/>
          </a:xfrm>
        </p:spPr>
        <p:txBody>
          <a:bodyPr>
            <a:normAutofit/>
          </a:bodyPr>
          <a:lstStyle/>
          <a:p>
            <a:pPr marL="0" indent="0" algn="ctr">
              <a:lnSpc>
                <a:spcPct val="150000"/>
              </a:lnSpc>
              <a:buNone/>
            </a:pPr>
            <a:r>
              <a:rPr lang="zh-TW" altLang="en-US" sz="3600" b="1" smtClean="0"/>
              <a:t>金融系統穩定性下降</a:t>
            </a:r>
            <a:endParaRPr lang="en-US" altLang="zh-TW" sz="3600" b="1" smtClean="0"/>
          </a:p>
          <a:p>
            <a:pPr marL="0" indent="0" algn="ctr">
              <a:lnSpc>
                <a:spcPct val="150000"/>
              </a:lnSpc>
              <a:buNone/>
            </a:pPr>
            <a:r>
              <a:rPr lang="zh-TW" altLang="en-US" sz="3600" b="1" smtClean="0"/>
              <a:t>增加系統性風險</a:t>
            </a:r>
            <a:endParaRPr lang="en-US" altLang="zh-TW" sz="3600" b="1" smtClean="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3514" y="2037078"/>
            <a:ext cx="3037841" cy="3037841"/>
          </a:xfrm>
          <a:prstGeom prst="rect">
            <a:avLst/>
          </a:prstGeom>
        </p:spPr>
      </p:pic>
      <p:sp>
        <p:nvSpPr>
          <p:cNvPr id="5" name="矩形 4"/>
          <p:cNvSpPr/>
          <p:nvPr/>
        </p:nvSpPr>
        <p:spPr>
          <a:xfrm>
            <a:off x="115632" y="2443463"/>
            <a:ext cx="4591305" cy="1666290"/>
          </a:xfrm>
          <a:prstGeom prst="rect">
            <a:avLst/>
          </a:prstGeom>
        </p:spPr>
        <p:txBody>
          <a:bodyPr wrap="square">
            <a:spAutoFit/>
          </a:bodyPr>
          <a:lstStyle/>
          <a:p>
            <a:pPr algn="ctr">
              <a:lnSpc>
                <a:spcPct val="150000"/>
              </a:lnSpc>
            </a:pPr>
            <a:r>
              <a:rPr lang="zh-TW" altLang="en-US" sz="3600" b="1" smtClean="0">
                <a:solidFill>
                  <a:srgbClr val="535953"/>
                </a:solidFill>
              </a:rPr>
              <a:t>成本節省</a:t>
            </a:r>
            <a:endParaRPr lang="en-US" altLang="zh-TW" sz="3600" b="1" smtClean="0">
              <a:solidFill>
                <a:srgbClr val="535953"/>
              </a:solidFill>
            </a:endParaRPr>
          </a:p>
          <a:p>
            <a:pPr algn="ctr">
              <a:lnSpc>
                <a:spcPct val="150000"/>
              </a:lnSpc>
            </a:pPr>
            <a:r>
              <a:rPr lang="zh-TW" altLang="en-US" sz="3600" b="1" smtClean="0">
                <a:solidFill>
                  <a:srgbClr val="535953"/>
                </a:solidFill>
              </a:rPr>
              <a:t>營運效應的提升</a:t>
            </a:r>
            <a:endParaRPr lang="en-US" altLang="zh-TW" sz="3600" b="1" smtClean="0">
              <a:solidFill>
                <a:srgbClr val="535953"/>
              </a:solidFill>
            </a:endParaRPr>
          </a:p>
        </p:txBody>
      </p:sp>
    </p:spTree>
    <p:extLst>
      <p:ext uri="{BB962C8B-B14F-4D97-AF65-F5344CB8AC3E}">
        <p14:creationId xmlns:p14="http://schemas.microsoft.com/office/powerpoint/2010/main" val="1763465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smtClean="0"/>
              <a:t>人工智</a:t>
            </a:r>
            <a:r>
              <a:rPr lang="zh-TW" altLang="en-US" b="1"/>
              <a:t>慧</a:t>
            </a:r>
            <a:r>
              <a:rPr lang="zh-TW" altLang="en-US" b="1" smtClean="0"/>
              <a:t>在金融體系面臨的兩大問題</a:t>
            </a:r>
            <a:endParaRPr lang="zh-TW" altLang="en-US" b="1"/>
          </a:p>
        </p:txBody>
      </p:sp>
      <p:sp>
        <p:nvSpPr>
          <p:cNvPr id="3" name="內容版面配置區 2"/>
          <p:cNvSpPr>
            <a:spLocks noGrp="1"/>
          </p:cNvSpPr>
          <p:nvPr>
            <p:ph idx="1"/>
          </p:nvPr>
        </p:nvSpPr>
        <p:spPr>
          <a:xfrm>
            <a:off x="6812432" y="4292278"/>
            <a:ext cx="4206087" cy="2552712"/>
          </a:xfrm>
        </p:spPr>
        <p:txBody>
          <a:bodyPr>
            <a:normAutofit lnSpcReduction="10000"/>
          </a:bodyPr>
          <a:lstStyle/>
          <a:p>
            <a:pPr marL="0" indent="0" algn="ctr">
              <a:lnSpc>
                <a:spcPct val="150000"/>
              </a:lnSpc>
              <a:buNone/>
            </a:pPr>
            <a:r>
              <a:rPr lang="en-US" altLang="zh-TW" sz="3200" b="1" smtClean="0"/>
              <a:t>The macro problem</a:t>
            </a:r>
          </a:p>
          <a:p>
            <a:pPr marL="0" indent="0" algn="ctr">
              <a:lnSpc>
                <a:spcPct val="150000"/>
              </a:lnSpc>
              <a:buNone/>
            </a:pPr>
            <a:r>
              <a:rPr lang="zh-TW" altLang="en-US" sz="2400" smtClean="0"/>
              <a:t>不適合使用人工智慧</a:t>
            </a:r>
            <a:r>
              <a:rPr lang="en-US" altLang="zh-TW" sz="2400" smtClean="0"/>
              <a:t>:</a:t>
            </a:r>
            <a:r>
              <a:rPr lang="zh-TW" altLang="en-US" sz="2400" smtClean="0"/>
              <a:t> </a:t>
            </a:r>
            <a:endParaRPr lang="en-US" altLang="zh-TW" sz="2400" smtClean="0"/>
          </a:p>
          <a:p>
            <a:pPr marL="0" indent="0" algn="ctr">
              <a:lnSpc>
                <a:spcPct val="150000"/>
              </a:lnSpc>
              <a:buNone/>
            </a:pPr>
            <a:r>
              <a:rPr lang="en-US" altLang="zh-TW" sz="2000" b="1" smtClean="0"/>
              <a:t>Conceptual Challenge</a:t>
            </a:r>
          </a:p>
          <a:p>
            <a:pPr marL="0" indent="0" algn="ctr">
              <a:lnSpc>
                <a:spcPct val="150000"/>
              </a:lnSpc>
              <a:buNone/>
            </a:pPr>
            <a:r>
              <a:rPr lang="en-US" altLang="zh-TW" sz="2000" b="1" smtClean="0"/>
              <a:t>Practical consequences</a:t>
            </a:r>
          </a:p>
          <a:p>
            <a:pPr>
              <a:lnSpc>
                <a:spcPct val="150000"/>
              </a:lnSpc>
            </a:pPr>
            <a:endParaRPr lang="zh-TW" altLang="en-US"/>
          </a:p>
        </p:txBody>
      </p:sp>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4219" y="1690688"/>
            <a:ext cx="2531907" cy="2531907"/>
          </a:xfrm>
          <a:prstGeom prst="rect">
            <a:avLst/>
          </a:prstGeom>
        </p:spPr>
      </p:pic>
      <p:pic>
        <p:nvPicPr>
          <p:cNvPr id="6" name="圖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0100" y="2011843"/>
            <a:ext cx="2210752" cy="2210752"/>
          </a:xfrm>
          <a:prstGeom prst="rect">
            <a:avLst/>
          </a:prstGeom>
        </p:spPr>
      </p:pic>
      <p:sp>
        <p:nvSpPr>
          <p:cNvPr id="7" name="矩形 6"/>
          <p:cNvSpPr/>
          <p:nvPr/>
        </p:nvSpPr>
        <p:spPr>
          <a:xfrm>
            <a:off x="884340" y="4292278"/>
            <a:ext cx="4751664" cy="1384995"/>
          </a:xfrm>
          <a:prstGeom prst="rect">
            <a:avLst/>
          </a:prstGeom>
        </p:spPr>
        <p:txBody>
          <a:bodyPr wrap="square">
            <a:spAutoFit/>
          </a:bodyPr>
          <a:lstStyle/>
          <a:p>
            <a:pPr algn="ctr">
              <a:lnSpc>
                <a:spcPct val="150000"/>
              </a:lnSpc>
            </a:pPr>
            <a:r>
              <a:rPr lang="en-US" altLang="zh-TW" sz="3200" b="1" smtClean="0">
                <a:solidFill>
                  <a:srgbClr val="535953"/>
                </a:solidFill>
              </a:rPr>
              <a:t>The micro problem</a:t>
            </a:r>
          </a:p>
          <a:p>
            <a:pPr algn="ctr">
              <a:lnSpc>
                <a:spcPct val="150000"/>
              </a:lnSpc>
            </a:pPr>
            <a:r>
              <a:rPr lang="zh-TW" altLang="en-US" sz="2400" smtClean="0">
                <a:solidFill>
                  <a:srgbClr val="535953"/>
                </a:solidFill>
              </a:rPr>
              <a:t>適合使</a:t>
            </a:r>
            <a:r>
              <a:rPr lang="zh-TW" altLang="en-US" sz="2400">
                <a:solidFill>
                  <a:srgbClr val="535953"/>
                </a:solidFill>
              </a:rPr>
              <a:t>用</a:t>
            </a:r>
            <a:r>
              <a:rPr lang="zh-TW" altLang="en-US" sz="2400" smtClean="0">
                <a:solidFill>
                  <a:srgbClr val="535953"/>
                </a:solidFill>
              </a:rPr>
              <a:t>人工智慧解決</a:t>
            </a:r>
            <a:endParaRPr lang="en-US" altLang="zh-TW" sz="2400">
              <a:solidFill>
                <a:srgbClr val="535953"/>
              </a:solidFill>
            </a:endParaRPr>
          </a:p>
        </p:txBody>
      </p:sp>
    </p:spTree>
    <p:extLst>
      <p:ext uri="{BB962C8B-B14F-4D97-AF65-F5344CB8AC3E}">
        <p14:creationId xmlns:p14="http://schemas.microsoft.com/office/powerpoint/2010/main" val="3982952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096000" y="2365627"/>
            <a:ext cx="6096000" cy="2126745"/>
          </a:xfrm>
        </p:spPr>
        <p:txBody>
          <a:bodyPr>
            <a:noAutofit/>
          </a:bodyPr>
          <a:lstStyle/>
          <a:p>
            <a:pPr>
              <a:lnSpc>
                <a:spcPct val="150000"/>
              </a:lnSpc>
            </a:pPr>
            <a:r>
              <a:rPr lang="en-US" altLang="zh-TW" b="1" smtClean="0"/>
              <a:t>AI and how financial complexity affects it</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939" y="990905"/>
            <a:ext cx="4876190" cy="4876190"/>
          </a:xfrm>
          <a:prstGeom prst="rect">
            <a:avLst/>
          </a:prstGeom>
        </p:spPr>
      </p:pic>
    </p:spTree>
    <p:extLst>
      <p:ext uri="{BB962C8B-B14F-4D97-AF65-F5344CB8AC3E}">
        <p14:creationId xmlns:p14="http://schemas.microsoft.com/office/powerpoint/2010/main" val="4051117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smtClean="0"/>
              <a:t>Artificial Intelligence, </a:t>
            </a:r>
            <a:r>
              <a:rPr lang="zh-TW" altLang="en-US" b="1" smtClean="0"/>
              <a:t>人工智</a:t>
            </a:r>
            <a:r>
              <a:rPr lang="zh-TW" altLang="en-US" b="1"/>
              <a:t>慧</a:t>
            </a:r>
          </a:p>
        </p:txBody>
      </p:sp>
      <p:sp>
        <p:nvSpPr>
          <p:cNvPr id="3" name="內容版面配置區 2"/>
          <p:cNvSpPr>
            <a:spLocks noGrp="1"/>
          </p:cNvSpPr>
          <p:nvPr>
            <p:ph idx="1"/>
          </p:nvPr>
        </p:nvSpPr>
        <p:spPr>
          <a:xfrm>
            <a:off x="838200" y="1577430"/>
            <a:ext cx="11490960" cy="5121275"/>
          </a:xfrm>
        </p:spPr>
        <p:txBody>
          <a:bodyPr>
            <a:normAutofit/>
          </a:bodyPr>
          <a:lstStyle/>
          <a:p>
            <a:pPr>
              <a:lnSpc>
                <a:spcPct val="150000"/>
              </a:lnSpc>
            </a:pPr>
            <a:r>
              <a:rPr lang="en-US" altLang="zh-TW" sz="3200" b="1" smtClean="0"/>
              <a:t>Rational agent approach (</a:t>
            </a:r>
            <a:r>
              <a:rPr lang="zh-TW" altLang="en-US" sz="3200" b="1"/>
              <a:t>合法</a:t>
            </a:r>
            <a:r>
              <a:rPr lang="zh-TW" altLang="en-US" sz="3200" b="1" smtClean="0"/>
              <a:t>代理者</a:t>
            </a:r>
            <a:r>
              <a:rPr lang="en-US" altLang="zh-TW" sz="3200" b="1" smtClean="0"/>
              <a:t>)</a:t>
            </a:r>
          </a:p>
          <a:p>
            <a:pPr lvl="1">
              <a:lnSpc>
                <a:spcPct val="150000"/>
              </a:lnSpc>
            </a:pPr>
            <a:r>
              <a:rPr lang="en-US" altLang="zh-TW" sz="2800" smtClean="0"/>
              <a:t>Best expected outcome given pre-specified objectives</a:t>
            </a:r>
            <a:endParaRPr lang="en-US" altLang="zh-TW" sz="3200" smtClean="0"/>
          </a:p>
          <a:p>
            <a:pPr>
              <a:lnSpc>
                <a:spcPct val="150000"/>
              </a:lnSpc>
            </a:pPr>
            <a:r>
              <a:rPr lang="en-US" altLang="zh-TW" sz="3200" b="1" smtClean="0"/>
              <a:t>Structured representation of the environment</a:t>
            </a:r>
            <a:r>
              <a:rPr lang="zh-TW" altLang="en-US" sz="3200" b="1" smtClean="0"/>
              <a:t> </a:t>
            </a:r>
            <a:r>
              <a:rPr lang="en-US" altLang="zh-TW" sz="3200" b="1" smtClean="0"/>
              <a:t>(</a:t>
            </a:r>
            <a:r>
              <a:rPr lang="zh-TW" altLang="en-US" sz="3200" b="1" smtClean="0"/>
              <a:t>環境架構</a:t>
            </a:r>
            <a:r>
              <a:rPr lang="en-US" altLang="zh-TW" sz="3200" b="1" smtClean="0"/>
              <a:t>)</a:t>
            </a:r>
          </a:p>
          <a:p>
            <a:pPr>
              <a:lnSpc>
                <a:spcPct val="150000"/>
              </a:lnSpc>
            </a:pPr>
            <a:r>
              <a:rPr lang="en-US" altLang="zh-TW" sz="3200" b="1" smtClean="0"/>
              <a:t>Knowledge of the rules that have to followed</a:t>
            </a:r>
            <a:r>
              <a:rPr lang="zh-TW" altLang="en-US" sz="3200" b="1" smtClean="0"/>
              <a:t> </a:t>
            </a:r>
            <a:r>
              <a:rPr lang="en-US" altLang="zh-TW" sz="3200" b="1" smtClean="0"/>
              <a:t>(</a:t>
            </a:r>
            <a:r>
              <a:rPr lang="zh-TW" altLang="en-US" sz="3200" b="1" smtClean="0"/>
              <a:t>行動規則</a:t>
            </a:r>
            <a:r>
              <a:rPr lang="en-US" altLang="zh-TW" sz="3200" b="1" smtClean="0"/>
              <a:t>)</a:t>
            </a:r>
          </a:p>
          <a:p>
            <a:pPr>
              <a:lnSpc>
                <a:spcPct val="150000"/>
              </a:lnSpc>
            </a:pPr>
            <a:r>
              <a:rPr lang="en-US" altLang="zh-TW" sz="3200" b="1" smtClean="0"/>
              <a:t>Formal sepecification of the objectives</a:t>
            </a:r>
            <a:r>
              <a:rPr lang="zh-TW" altLang="en-US" sz="3200" b="1" smtClean="0"/>
              <a:t> </a:t>
            </a:r>
            <a:r>
              <a:rPr lang="en-US" altLang="zh-TW" sz="3200" b="1" smtClean="0"/>
              <a:t>(</a:t>
            </a:r>
            <a:r>
              <a:rPr lang="zh-TW" altLang="en-US" sz="3200" b="1" smtClean="0"/>
              <a:t>目標定義</a:t>
            </a:r>
            <a:r>
              <a:rPr lang="en-US" altLang="zh-TW" sz="3200" b="1" smtClean="0"/>
              <a:t>)</a:t>
            </a:r>
          </a:p>
          <a:p>
            <a:pPr>
              <a:lnSpc>
                <a:spcPct val="150000"/>
              </a:lnSpc>
            </a:pPr>
            <a:r>
              <a:rPr lang="zh-TW" altLang="en-US" sz="3200" b="1" smtClean="0"/>
              <a:t>資料的</a:t>
            </a:r>
            <a:r>
              <a:rPr lang="zh-TW" altLang="en-US" sz="3200" b="1" smtClean="0">
                <a:solidFill>
                  <a:srgbClr val="FF0000"/>
                </a:solidFill>
              </a:rPr>
              <a:t>品質</a:t>
            </a:r>
            <a:r>
              <a:rPr lang="zh-TW" altLang="en-US" sz="3200" b="1" smtClean="0"/>
              <a:t>與</a:t>
            </a:r>
            <a:r>
              <a:rPr lang="zh-TW" altLang="en-US" sz="3200" b="1" smtClean="0">
                <a:solidFill>
                  <a:srgbClr val="FF0000"/>
                </a:solidFill>
              </a:rPr>
              <a:t>數量</a:t>
            </a:r>
            <a:r>
              <a:rPr lang="zh-TW" altLang="en-US" sz="3200" b="1" smtClean="0"/>
              <a:t>決定其準確度</a:t>
            </a:r>
          </a:p>
        </p:txBody>
      </p:sp>
    </p:spTree>
    <p:extLst>
      <p:ext uri="{BB962C8B-B14F-4D97-AF65-F5344CB8AC3E}">
        <p14:creationId xmlns:p14="http://schemas.microsoft.com/office/powerpoint/2010/main" val="35398696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a:t>S</a:t>
            </a:r>
            <a:r>
              <a:rPr lang="en-US" altLang="zh-TW" b="1" smtClean="0"/>
              <a:t>upervised Learning, </a:t>
            </a:r>
            <a:r>
              <a:rPr lang="zh-TW" altLang="en-US" b="1" smtClean="0"/>
              <a:t>監督式學習</a:t>
            </a:r>
            <a:endParaRPr lang="zh-TW" altLang="en-US"/>
          </a:p>
        </p:txBody>
      </p:sp>
      <p:sp>
        <p:nvSpPr>
          <p:cNvPr id="3" name="內容版面配置區 2"/>
          <p:cNvSpPr>
            <a:spLocks noGrp="1"/>
          </p:cNvSpPr>
          <p:nvPr>
            <p:ph idx="1"/>
          </p:nvPr>
        </p:nvSpPr>
        <p:spPr/>
        <p:txBody>
          <a:bodyPr/>
          <a:lstStyle/>
          <a:p>
            <a:pPr>
              <a:lnSpc>
                <a:spcPct val="150000"/>
              </a:lnSpc>
            </a:pPr>
            <a:r>
              <a:rPr lang="zh-TW" altLang="en-US" b="1" smtClean="0"/>
              <a:t>所有資料都被上標籤</a:t>
            </a:r>
            <a:r>
              <a:rPr lang="en-US" altLang="zh-TW" b="1" smtClean="0"/>
              <a:t>(Label)</a:t>
            </a:r>
            <a:r>
              <a:rPr lang="zh-TW" altLang="en-US" b="1" smtClean="0"/>
              <a:t>，告訴模型相對應的值。</a:t>
            </a:r>
            <a:endParaRPr lang="en-US" altLang="zh-TW" b="1" smtClean="0"/>
          </a:p>
          <a:p>
            <a:pPr lvl="1">
              <a:lnSpc>
                <a:spcPct val="150000"/>
              </a:lnSpc>
            </a:pPr>
            <a:r>
              <a:rPr lang="zh-TW" altLang="en-US" smtClean="0"/>
              <a:t>提供其模型判斷真實值與預測值的誤差所用</a:t>
            </a:r>
            <a:endParaRPr lang="en-US" altLang="zh-TW" smtClean="0"/>
          </a:p>
          <a:p>
            <a:pPr>
              <a:lnSpc>
                <a:spcPct val="150000"/>
              </a:lnSpc>
            </a:pPr>
            <a:r>
              <a:rPr lang="zh-TW" altLang="en-US" b="1" smtClean="0"/>
              <a:t>功能</a:t>
            </a:r>
            <a:r>
              <a:rPr lang="en-US" altLang="zh-TW" b="1" smtClean="0"/>
              <a:t>:</a:t>
            </a:r>
            <a:r>
              <a:rPr lang="zh-TW" altLang="en-US" b="1" smtClean="0"/>
              <a:t> </a:t>
            </a:r>
            <a:r>
              <a:rPr lang="en-US" altLang="zh-TW" b="1" smtClean="0"/>
              <a:t>Classification, Regression</a:t>
            </a:r>
          </a:p>
          <a:p>
            <a:pPr>
              <a:lnSpc>
                <a:spcPct val="150000"/>
              </a:lnSpc>
            </a:pPr>
            <a:r>
              <a:rPr lang="zh-TW" altLang="en-US" b="1" smtClean="0"/>
              <a:t>金融應用</a:t>
            </a:r>
            <a:r>
              <a:rPr lang="en-US" altLang="zh-TW" b="1" smtClean="0"/>
              <a:t>:</a:t>
            </a:r>
            <a:r>
              <a:rPr lang="zh-TW" altLang="en-US" b="1" smtClean="0"/>
              <a:t> </a:t>
            </a:r>
            <a:r>
              <a:rPr lang="en-US" altLang="zh-TW" b="1" smtClean="0"/>
              <a:t>Forecasting asset returns and risk premia (Gu et al., 2020; Bianchi al., 2020)</a:t>
            </a:r>
            <a:endParaRPr lang="zh-TW" altLang="en-US" b="1"/>
          </a:p>
        </p:txBody>
      </p:sp>
    </p:spTree>
    <p:extLst>
      <p:ext uri="{BB962C8B-B14F-4D97-AF65-F5344CB8AC3E}">
        <p14:creationId xmlns:p14="http://schemas.microsoft.com/office/powerpoint/2010/main" val="495664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nSpc>
                <a:spcPct val="150000"/>
              </a:lnSpc>
            </a:pPr>
            <a:r>
              <a:rPr lang="en-US" altLang="zh-TW" b="1"/>
              <a:t>Unsupervised Learning, </a:t>
            </a:r>
            <a:r>
              <a:rPr lang="zh-TW" altLang="en-US" b="1"/>
              <a:t>非監督式學習</a:t>
            </a:r>
            <a:endParaRPr lang="en-US" altLang="zh-TW" sz="3600" b="1" smtClean="0"/>
          </a:p>
        </p:txBody>
      </p:sp>
      <p:sp>
        <p:nvSpPr>
          <p:cNvPr id="3" name="內容版面配置區 2"/>
          <p:cNvSpPr>
            <a:spLocks noGrp="1"/>
          </p:cNvSpPr>
          <p:nvPr>
            <p:ph idx="1"/>
          </p:nvPr>
        </p:nvSpPr>
        <p:spPr>
          <a:xfrm>
            <a:off x="594360" y="1825625"/>
            <a:ext cx="10515600" cy="4351338"/>
          </a:xfrm>
        </p:spPr>
        <p:txBody>
          <a:bodyPr>
            <a:normAutofit/>
          </a:bodyPr>
          <a:lstStyle/>
          <a:p>
            <a:pPr>
              <a:lnSpc>
                <a:spcPct val="150000"/>
              </a:lnSpc>
            </a:pPr>
            <a:r>
              <a:rPr lang="zh-TW" altLang="en-US" b="1" smtClean="0"/>
              <a:t>沒有標籤，讓模型自動去判別隱含</a:t>
            </a:r>
            <a:r>
              <a:rPr lang="zh-TW" altLang="en-US" b="1"/>
              <a:t>在</a:t>
            </a:r>
            <a:r>
              <a:rPr lang="zh-TW" altLang="en-US" b="1" smtClean="0"/>
              <a:t>資料中的模式</a:t>
            </a:r>
            <a:endParaRPr lang="en-US" altLang="zh-TW" smtClean="0"/>
          </a:p>
          <a:p>
            <a:pPr>
              <a:lnSpc>
                <a:spcPct val="150000"/>
              </a:lnSpc>
            </a:pPr>
            <a:r>
              <a:rPr lang="zh-TW" altLang="en-US" b="1" smtClean="0"/>
              <a:t>功能</a:t>
            </a:r>
            <a:r>
              <a:rPr lang="en-US" altLang="zh-TW" b="1" smtClean="0"/>
              <a:t>:</a:t>
            </a:r>
            <a:r>
              <a:rPr lang="zh-TW" altLang="en-US" b="1" smtClean="0"/>
              <a:t> </a:t>
            </a:r>
            <a:r>
              <a:rPr lang="en-US" altLang="zh-TW" b="1" smtClean="0"/>
              <a:t>Clustring, Association, Dimension Reduction</a:t>
            </a:r>
          </a:p>
          <a:p>
            <a:pPr>
              <a:lnSpc>
                <a:spcPct val="150000"/>
              </a:lnSpc>
            </a:pPr>
            <a:r>
              <a:rPr lang="zh-TW" altLang="en-US" b="1" smtClean="0"/>
              <a:t>金融應用</a:t>
            </a:r>
            <a:r>
              <a:rPr lang="en-US" altLang="zh-TW" b="1" smtClean="0"/>
              <a:t>:</a:t>
            </a:r>
            <a:r>
              <a:rPr lang="zh-TW" altLang="en-US" b="1" smtClean="0"/>
              <a:t> </a:t>
            </a:r>
            <a:r>
              <a:rPr lang="en-US" altLang="zh-TW" b="1" smtClean="0"/>
              <a:t>Asset clustering (Bryzgalova et al., 2020)</a:t>
            </a:r>
            <a:endParaRPr lang="zh-TW" altLang="en-US"/>
          </a:p>
        </p:txBody>
      </p:sp>
      <p:sp>
        <p:nvSpPr>
          <p:cNvPr id="4" name="矩形 3"/>
          <p:cNvSpPr/>
          <p:nvPr/>
        </p:nvSpPr>
        <p:spPr>
          <a:xfrm>
            <a:off x="6096000" y="6176963"/>
            <a:ext cx="6096000" cy="646331"/>
          </a:xfrm>
          <a:prstGeom prst="rect">
            <a:avLst/>
          </a:prstGeom>
        </p:spPr>
        <p:txBody>
          <a:bodyPr>
            <a:spAutoFit/>
          </a:bodyPr>
          <a:lstStyle/>
          <a:p>
            <a:r>
              <a:rPr lang="en-US" altLang="zh-TW" smtClean="0">
                <a:hlinkClick r:id="rId3"/>
              </a:rPr>
              <a:t>An Introduction to t-SNE with Python Example | by Andre Violante | Towards Data Science</a:t>
            </a:r>
            <a:endParaRPr lang="zh-TW" altLang="en-US"/>
          </a:p>
        </p:txBody>
      </p:sp>
      <p:pic>
        <p:nvPicPr>
          <p:cNvPr id="5" name="圖片 4"/>
          <p:cNvPicPr>
            <a:picLocks noChangeAspect="1"/>
          </p:cNvPicPr>
          <p:nvPr/>
        </p:nvPicPr>
        <p:blipFill>
          <a:blip r:embed="rId4"/>
          <a:stretch>
            <a:fillRect/>
          </a:stretch>
        </p:blipFill>
        <p:spPr>
          <a:xfrm>
            <a:off x="7650481" y="1760663"/>
            <a:ext cx="4541519" cy="4346325"/>
          </a:xfrm>
          <a:prstGeom prst="rect">
            <a:avLst/>
          </a:prstGeom>
          <a:ln w="25400">
            <a:solidFill>
              <a:srgbClr val="434343"/>
            </a:solidFill>
          </a:ln>
        </p:spPr>
      </p:pic>
    </p:spTree>
    <p:extLst>
      <p:ext uri="{BB962C8B-B14F-4D97-AF65-F5344CB8AC3E}">
        <p14:creationId xmlns:p14="http://schemas.microsoft.com/office/powerpoint/2010/main" val="190083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yFavorite">
      <a:majorFont>
        <a:latin typeface="PT Serif"/>
        <a:ea typeface="Noto Sans CJK TC Bold"/>
        <a:cs typeface=""/>
      </a:majorFont>
      <a:minorFont>
        <a:latin typeface="PT Serif"/>
        <a:ea typeface="Noto Sans CJK TC Mediu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4419</Words>
  <Application>Microsoft Office PowerPoint</Application>
  <PresentationFormat>寬螢幕</PresentationFormat>
  <Paragraphs>340</Paragraphs>
  <Slides>36</Slides>
  <Notes>24</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36</vt:i4>
      </vt:variant>
    </vt:vector>
  </HeadingPairs>
  <TitlesOfParts>
    <vt:vector size="44" baseType="lpstr">
      <vt:lpstr>Noto Sans CJK TC Bold</vt:lpstr>
      <vt:lpstr>Noto Sans CJK TC DemiLight</vt:lpstr>
      <vt:lpstr>Noto Sans CJK TC Medium</vt:lpstr>
      <vt:lpstr>新細明體</vt:lpstr>
      <vt:lpstr>Arial</vt:lpstr>
      <vt:lpstr>Calibri</vt:lpstr>
      <vt:lpstr>PT Serif</vt:lpstr>
      <vt:lpstr>Office 佈景主題</vt:lpstr>
      <vt:lpstr>Artificial intelligence and systemic risk</vt:lpstr>
      <vt:lpstr>Outline</vt:lpstr>
      <vt:lpstr>Introduction</vt:lpstr>
      <vt:lpstr>在金融機構中，人工智慧是把雙面刃</vt:lpstr>
      <vt:lpstr>人工智慧在金融體系面臨的兩大問題</vt:lpstr>
      <vt:lpstr>AI and how financial complexity affects it</vt:lpstr>
      <vt:lpstr>Artificial Intelligence, 人工智慧</vt:lpstr>
      <vt:lpstr>Supervised Learning, 監督式學習</vt:lpstr>
      <vt:lpstr>Unsupervised Learning, 非監督式學習</vt:lpstr>
      <vt:lpstr>Reinforcement Learning, 強化學習</vt:lpstr>
      <vt:lpstr>策略遊戲  vs. 金融市場</vt:lpstr>
      <vt:lpstr>導致人工智慧決策品質低下之成因</vt:lpstr>
      <vt:lpstr>The macro and micro problem</vt:lpstr>
      <vt:lpstr>The micro problem</vt:lpstr>
      <vt:lpstr>The macro problem</vt:lpstr>
      <vt:lpstr>Exogenous risk, 外生風險</vt:lpstr>
      <vt:lpstr>Endogenous risk, 內生風險</vt:lpstr>
      <vt:lpstr>Conceptual challenge</vt:lpstr>
      <vt:lpstr>PowerPoint 簡報</vt:lpstr>
      <vt:lpstr>System response to AI</vt:lpstr>
      <vt:lpstr>System response to AI (Cont.)</vt:lpstr>
      <vt:lpstr>The usefulness of data</vt:lpstr>
      <vt:lpstr>資料衡量問題</vt:lpstr>
      <vt:lpstr>Data Silos, 資料孤島</vt:lpstr>
      <vt:lpstr>危機的特性</vt:lpstr>
      <vt:lpstr>政治干預影響</vt:lpstr>
      <vt:lpstr>Unknown-unknowns and fixed objective</vt:lpstr>
      <vt:lpstr>Practical consequences</vt:lpstr>
      <vt:lpstr>Optimization against the system</vt:lpstr>
      <vt:lpstr>Trusting the machine</vt:lpstr>
      <vt:lpstr>Procyclicality, 順週期</vt:lpstr>
      <vt:lpstr>Procyclicality, 順週期 (Cont.)</vt:lpstr>
      <vt:lpstr>Procyclicality, 順週期 (Cont.)</vt:lpstr>
      <vt:lpstr>Conclusion</vt:lpstr>
      <vt:lpstr>The micro problem vs. The macro problem</vt:lpstr>
      <vt:lpstr>THANKS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Artificial intelligence and systemic risk</dc:title>
  <dc:creator>Ryan Wang</dc:creator>
  <cp:lastModifiedBy>Ryan Wang</cp:lastModifiedBy>
  <cp:revision>80</cp:revision>
  <dcterms:created xsi:type="dcterms:W3CDTF">2022-10-17T13:04:51Z</dcterms:created>
  <dcterms:modified xsi:type="dcterms:W3CDTF">2022-10-19T07:13:48Z</dcterms:modified>
</cp:coreProperties>
</file>